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charts/chart2.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7" r:id="rId5"/>
    <p:sldId id="279" r:id="rId6"/>
    <p:sldId id="281" r:id="rId7"/>
    <p:sldId id="258" r:id="rId8"/>
    <p:sldId id="261" r:id="rId9"/>
    <p:sldId id="262" r:id="rId10"/>
    <p:sldId id="263" r:id="rId11"/>
    <p:sldId id="264" r:id="rId12"/>
    <p:sldId id="265" r:id="rId13"/>
    <p:sldId id="266" r:id="rId14"/>
    <p:sldId id="267" r:id="rId15"/>
    <p:sldId id="268" r:id="rId16"/>
    <p:sldId id="269" r:id="rId17"/>
    <p:sldId id="270" r:id="rId18"/>
    <p:sldId id="273" r:id="rId19"/>
    <p:sldId id="259" r:id="rId20"/>
    <p:sldId id="274" r:id="rId21"/>
    <p:sldId id="276" r:id="rId22"/>
    <p:sldId id="275" r:id="rId23"/>
    <p:sldId id="288" r:id="rId24"/>
    <p:sldId id="282" r:id="rId25"/>
    <p:sldId id="287" r:id="rId26"/>
    <p:sldId id="260" r:id="rId27"/>
    <p:sldId id="283" r:id="rId28"/>
    <p:sldId id="285" r:id="rId29"/>
    <p:sldId id="28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a:srgbClr val="3C81D4"/>
    <a:srgbClr val="89B3E5"/>
    <a:srgbClr val="004B88"/>
    <a:srgbClr val="00339A"/>
    <a:srgbClr val="22518A"/>
    <a:srgbClr val="265A9A"/>
    <a:srgbClr val="337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47" autoAdjust="0"/>
    <p:restoredTop sz="94660"/>
  </p:normalViewPr>
  <p:slideViewPr>
    <p:cSldViewPr>
      <p:cViewPr varScale="1">
        <p:scale>
          <a:sx n="119" d="100"/>
          <a:sy n="119" d="100"/>
        </p:scale>
        <p:origin x="-17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fouli\Desktop\Project%20work%20cal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fouli\Desktop\Project%20work%20cal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a:t>U-238 and U-234 </a:t>
            </a:r>
            <a:r>
              <a:rPr lang="en-US" dirty="0" smtClean="0"/>
              <a:t>specific activities</a:t>
            </a:r>
            <a:endParaRPr lang="en-US" dirty="0"/>
          </a:p>
        </c:rich>
      </c:tx>
      <c:layout>
        <c:manualLayout>
          <c:xMode val="edge"/>
          <c:yMode val="edge"/>
          <c:x val="0.35294032921810697"/>
          <c:y val="2.5198412698412699E-2"/>
        </c:manualLayout>
      </c:layout>
      <c:overlay val="1"/>
    </c:title>
    <c:autoTitleDeleted val="0"/>
    <c:plotArea>
      <c:layout>
        <c:manualLayout>
          <c:layoutTarget val="inner"/>
          <c:xMode val="edge"/>
          <c:yMode val="edge"/>
          <c:x val="0.10538111568358483"/>
          <c:y val="7.8829004329004346E-2"/>
          <c:w val="0.84158917108682074"/>
          <c:h val="0.85994623836973105"/>
        </c:manualLayout>
      </c:layout>
      <c:barChart>
        <c:barDir val="col"/>
        <c:grouping val="clustered"/>
        <c:varyColors val="0"/>
        <c:ser>
          <c:idx val="0"/>
          <c:order val="0"/>
          <c:tx>
            <c:v>U-238</c:v>
          </c:tx>
          <c:spPr>
            <a:solidFill>
              <a:schemeClr val="accent6">
                <a:lumMod val="75000"/>
              </a:schemeClr>
            </a:solidFill>
            <a:ln w="28575">
              <a:noFill/>
            </a:ln>
          </c:spPr>
          <c:invertIfNegative val="0"/>
          <c:errBars>
            <c:errBarType val="both"/>
            <c:errValType val="cust"/>
            <c:noEndCap val="0"/>
            <c:plus>
              <c:numRef>
                <c:f>Sheet2!$C$2:$C$8</c:f>
                <c:numCache>
                  <c:formatCode>General</c:formatCode>
                  <c:ptCount val="7"/>
                  <c:pt idx="0">
                    <c:v>5.7385811000000009E-2</c:v>
                  </c:pt>
                  <c:pt idx="1">
                    <c:v>9.3439620000000001E-2</c:v>
                  </c:pt>
                  <c:pt idx="2">
                    <c:v>2.8950284999999999E-2</c:v>
                  </c:pt>
                  <c:pt idx="3">
                    <c:v>2.5159571999999998E-2</c:v>
                  </c:pt>
                  <c:pt idx="4">
                    <c:v>9.5473026000000016E-2</c:v>
                  </c:pt>
                  <c:pt idx="5">
                    <c:v>6.0907390206746466E-2</c:v>
                  </c:pt>
                  <c:pt idx="6">
                    <c:v>7.4468187159956484E-2</c:v>
                  </c:pt>
                </c:numCache>
              </c:numRef>
            </c:plus>
            <c:minus>
              <c:numRef>
                <c:f>Sheet2!$C$2:$C$8</c:f>
                <c:numCache>
                  <c:formatCode>General</c:formatCode>
                  <c:ptCount val="7"/>
                  <c:pt idx="0">
                    <c:v>5.7385811000000009E-2</c:v>
                  </c:pt>
                  <c:pt idx="1">
                    <c:v>9.3439620000000001E-2</c:v>
                  </c:pt>
                  <c:pt idx="2">
                    <c:v>2.8950284999999999E-2</c:v>
                  </c:pt>
                  <c:pt idx="3">
                    <c:v>2.5159571999999998E-2</c:v>
                  </c:pt>
                  <c:pt idx="4">
                    <c:v>9.5473026000000016E-2</c:v>
                  </c:pt>
                  <c:pt idx="5">
                    <c:v>6.0907390206746466E-2</c:v>
                  </c:pt>
                  <c:pt idx="6">
                    <c:v>7.4468187159956484E-2</c:v>
                  </c:pt>
                </c:numCache>
              </c:numRef>
            </c:minus>
          </c:errBars>
          <c:cat>
            <c:strRef>
              <c:f>Sheet2!$A$2:$A$8</c:f>
              <c:strCache>
                <c:ptCount val="7"/>
                <c:pt idx="0">
                  <c:v>S1</c:v>
                </c:pt>
                <c:pt idx="1">
                  <c:v>S2</c:v>
                </c:pt>
                <c:pt idx="2">
                  <c:v>S3</c:v>
                </c:pt>
                <c:pt idx="3">
                  <c:v>S4</c:v>
                </c:pt>
                <c:pt idx="4">
                  <c:v>S5</c:v>
                </c:pt>
                <c:pt idx="5">
                  <c:v>S6</c:v>
                </c:pt>
                <c:pt idx="6">
                  <c:v>S7</c:v>
                </c:pt>
              </c:strCache>
            </c:strRef>
          </c:cat>
          <c:val>
            <c:numRef>
              <c:f>Sheet2!$B$2:$B$8</c:f>
              <c:numCache>
                <c:formatCode>0.00</c:formatCode>
                <c:ptCount val="7"/>
                <c:pt idx="0">
                  <c:v>0.16043000000000002</c:v>
                </c:pt>
                <c:pt idx="1">
                  <c:v>0.39426</c:v>
                </c:pt>
                <c:pt idx="2">
                  <c:v>0.13335</c:v>
                </c:pt>
                <c:pt idx="3">
                  <c:v>0.11456999999999999</c:v>
                </c:pt>
                <c:pt idx="4">
                  <c:v>0.89478000000000013</c:v>
                </c:pt>
                <c:pt idx="5">
                  <c:v>0.1384258868335147</c:v>
                </c:pt>
                <c:pt idx="6">
                  <c:v>0.465426169749728</c:v>
                </c:pt>
              </c:numCache>
            </c:numRef>
          </c:val>
        </c:ser>
        <c:ser>
          <c:idx val="1"/>
          <c:order val="1"/>
          <c:tx>
            <c:v>U-234</c:v>
          </c:tx>
          <c:spPr>
            <a:solidFill>
              <a:schemeClr val="accent1">
                <a:lumMod val="75000"/>
              </a:schemeClr>
            </a:solidFill>
          </c:spPr>
          <c:invertIfNegative val="0"/>
          <c:errBars>
            <c:errBarType val="both"/>
            <c:errValType val="cust"/>
            <c:noEndCap val="0"/>
            <c:plus>
              <c:numRef>
                <c:f>Sheet2!$E$2:$E$8</c:f>
                <c:numCache>
                  <c:formatCode>General</c:formatCode>
                  <c:ptCount val="7"/>
                  <c:pt idx="0">
                    <c:v>7.3105643999999997E-2</c:v>
                  </c:pt>
                  <c:pt idx="1">
                    <c:v>0.140968766</c:v>
                  </c:pt>
                  <c:pt idx="2">
                    <c:v>3.2931924000000008E-2</c:v>
                  </c:pt>
                  <c:pt idx="3">
                    <c:v>3.5737400000000002E-2</c:v>
                  </c:pt>
                  <c:pt idx="4">
                    <c:v>9.6840308E-2</c:v>
                  </c:pt>
                  <c:pt idx="5">
                    <c:v>9.3198085807554815E-2</c:v>
                  </c:pt>
                  <c:pt idx="6">
                    <c:v>7.619918324265508E-2</c:v>
                  </c:pt>
                </c:numCache>
              </c:numRef>
            </c:plus>
            <c:minus>
              <c:numRef>
                <c:f>Sheet2!$E$2:$E$8</c:f>
                <c:numCache>
                  <c:formatCode>General</c:formatCode>
                  <c:ptCount val="7"/>
                  <c:pt idx="0">
                    <c:v>7.3105643999999997E-2</c:v>
                  </c:pt>
                  <c:pt idx="1">
                    <c:v>0.140968766</c:v>
                  </c:pt>
                  <c:pt idx="2">
                    <c:v>3.2931924000000008E-2</c:v>
                  </c:pt>
                  <c:pt idx="3">
                    <c:v>3.5737400000000002E-2</c:v>
                  </c:pt>
                  <c:pt idx="4">
                    <c:v>9.6840308E-2</c:v>
                  </c:pt>
                  <c:pt idx="5">
                    <c:v>9.3198085807554815E-2</c:v>
                  </c:pt>
                  <c:pt idx="6">
                    <c:v>7.619918324265508E-2</c:v>
                  </c:pt>
                </c:numCache>
              </c:numRef>
            </c:minus>
          </c:errBars>
          <c:val>
            <c:numRef>
              <c:f>Sheet2!$D$2:$D$8</c:f>
              <c:numCache>
                <c:formatCode>General</c:formatCode>
                <c:ptCount val="7"/>
                <c:pt idx="0">
                  <c:v>0.22746</c:v>
                </c:pt>
                <c:pt idx="1">
                  <c:v>0.85228999999999999</c:v>
                </c:pt>
                <c:pt idx="2">
                  <c:v>0.17452000000000004</c:v>
                </c:pt>
                <c:pt idx="3">
                  <c:v>0.21021999999999999</c:v>
                </c:pt>
                <c:pt idx="4">
                  <c:v>0.87401000000000006</c:v>
                </c:pt>
                <c:pt idx="5">
                  <c:v>0.46599042903777405</c:v>
                </c:pt>
                <c:pt idx="6">
                  <c:v>0.44823048966267692</c:v>
                </c:pt>
              </c:numCache>
            </c:numRef>
          </c:val>
        </c:ser>
        <c:dLbls>
          <c:showLegendKey val="0"/>
          <c:showVal val="0"/>
          <c:showCatName val="0"/>
          <c:showSerName val="0"/>
          <c:showPercent val="0"/>
          <c:showBubbleSize val="0"/>
        </c:dLbls>
        <c:gapWidth val="150"/>
        <c:axId val="147047552"/>
        <c:axId val="147049088"/>
      </c:barChart>
      <c:catAx>
        <c:axId val="147047552"/>
        <c:scaling>
          <c:orientation val="minMax"/>
        </c:scaling>
        <c:delete val="0"/>
        <c:axPos val="b"/>
        <c:majorTickMark val="out"/>
        <c:minorTickMark val="none"/>
        <c:tickLblPos val="nextTo"/>
        <c:txPr>
          <a:bodyPr/>
          <a:lstStyle/>
          <a:p>
            <a:pPr>
              <a:defRPr sz="1400" b="1"/>
            </a:pPr>
            <a:endParaRPr lang="en-US"/>
          </a:p>
        </c:txPr>
        <c:crossAx val="147049088"/>
        <c:crosses val="autoZero"/>
        <c:auto val="1"/>
        <c:lblAlgn val="ctr"/>
        <c:lblOffset val="100"/>
        <c:noMultiLvlLbl val="0"/>
      </c:catAx>
      <c:valAx>
        <c:axId val="147049088"/>
        <c:scaling>
          <c:orientation val="minMax"/>
        </c:scaling>
        <c:delete val="0"/>
        <c:axPos val="l"/>
        <c:majorGridlines/>
        <c:title>
          <c:tx>
            <c:rich>
              <a:bodyPr rot="-5400000" vert="horz" anchor="t" anchorCtr="0"/>
              <a:lstStyle/>
              <a:p>
                <a:pPr>
                  <a:defRPr sz="1400"/>
                </a:pPr>
                <a:r>
                  <a:rPr lang="en-US" sz="1400" dirty="0" smtClean="0"/>
                  <a:t>Activity concentration</a:t>
                </a:r>
              </a:p>
              <a:p>
                <a:pPr>
                  <a:defRPr sz="1400"/>
                </a:pPr>
                <a:r>
                  <a:rPr lang="en-US" sz="1400" dirty="0" smtClean="0"/>
                  <a:t>mBq/g</a:t>
                </a:r>
                <a:endParaRPr lang="en-US" sz="1400" dirty="0"/>
              </a:p>
            </c:rich>
          </c:tx>
          <c:layout>
            <c:manualLayout>
              <c:xMode val="edge"/>
              <c:yMode val="edge"/>
              <c:x val="2.9035208047553727E-3"/>
              <c:y val="0.35525811688311687"/>
            </c:manualLayout>
          </c:layout>
          <c:overlay val="0"/>
        </c:title>
        <c:numFmt formatCode="0.00" sourceLinked="1"/>
        <c:majorTickMark val="out"/>
        <c:minorTickMark val="none"/>
        <c:tickLblPos val="nextTo"/>
        <c:crossAx val="147047552"/>
        <c:crosses val="autoZero"/>
        <c:crossBetween val="between"/>
      </c:valAx>
    </c:plotArea>
    <c:legend>
      <c:legendPos val="r"/>
      <c:layout>
        <c:manualLayout>
          <c:xMode val="edge"/>
          <c:yMode val="edge"/>
          <c:x val="0.74724588477366261"/>
          <c:y val="0.14219967532467531"/>
          <c:w val="0.19174694211634818"/>
          <c:h val="7.545388789436791E-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47380359071171"/>
          <c:y val="0.10848921539331201"/>
          <c:w val="0.67989734445152461"/>
          <c:h val="0.79751812027813584"/>
        </c:manualLayout>
      </c:layout>
      <c:barChart>
        <c:barDir val="bar"/>
        <c:grouping val="stacked"/>
        <c:varyColors val="0"/>
        <c:ser>
          <c:idx val="0"/>
          <c:order val="0"/>
          <c:spPr>
            <a:noFill/>
            <a:ln>
              <a:noFill/>
            </a:ln>
          </c:spPr>
          <c:invertIfNegative val="0"/>
          <c:cat>
            <c:strRef>
              <c:f>Sheet3!$A$2:$A$11</c:f>
              <c:strCache>
                <c:ptCount val="10"/>
                <c:pt idx="0">
                  <c:v>ICRP 23 reported value</c:v>
                </c:pt>
                <c:pt idx="1">
                  <c:v>Several regions (our study)</c:v>
                </c:pt>
                <c:pt idx="2">
                  <c:v>Balkan region (2012)</c:v>
                </c:pt>
                <c:pt idx="3">
                  <c:v>Balkan region (PGEC 2014)</c:v>
                </c:pt>
                <c:pt idx="4">
                  <c:v>Slovenia (1991)</c:v>
                </c:pt>
                <c:pt idx="5">
                  <c:v>Serbia (2015) </c:v>
                </c:pt>
                <c:pt idx="6">
                  <c:v>Greece (2010)</c:v>
                </c:pt>
                <c:pt idx="7">
                  <c:v>Sweden (2000)</c:v>
                </c:pt>
                <c:pt idx="8">
                  <c:v>Finland (2005)</c:v>
                </c:pt>
                <c:pt idx="9">
                  <c:v>Finland (2007)</c:v>
                </c:pt>
              </c:strCache>
            </c:strRef>
          </c:cat>
          <c:val>
            <c:numRef>
              <c:f>Sheet3!$B$2:$B$11</c:f>
              <c:numCache>
                <c:formatCode>General</c:formatCode>
                <c:ptCount val="10"/>
                <c:pt idx="0">
                  <c:v>130</c:v>
                </c:pt>
                <c:pt idx="1">
                  <c:v>9.1999999999999993</c:v>
                </c:pt>
                <c:pt idx="2">
                  <c:v>0.9</c:v>
                </c:pt>
                <c:pt idx="3">
                  <c:v>11</c:v>
                </c:pt>
                <c:pt idx="4">
                  <c:v>2.2999999999999998</c:v>
                </c:pt>
                <c:pt idx="5">
                  <c:v>0.25</c:v>
                </c:pt>
                <c:pt idx="6">
                  <c:v>12</c:v>
                </c:pt>
                <c:pt idx="7">
                  <c:v>6</c:v>
                </c:pt>
                <c:pt idx="8">
                  <c:v>6.5</c:v>
                </c:pt>
                <c:pt idx="9">
                  <c:v>18000</c:v>
                </c:pt>
              </c:numCache>
            </c:numRef>
          </c:val>
        </c:ser>
        <c:ser>
          <c:idx val="1"/>
          <c:order val="1"/>
          <c:spPr>
            <a:solidFill>
              <a:schemeClr val="accent1">
                <a:lumMod val="75000"/>
              </a:schemeClr>
            </a:solidFill>
          </c:spPr>
          <c:invertIfNegative val="0"/>
          <c:dPt>
            <c:idx val="0"/>
            <c:invertIfNegative val="0"/>
            <c:bubble3D val="0"/>
            <c:spPr>
              <a:solidFill>
                <a:schemeClr val="accent3">
                  <a:lumMod val="50000"/>
                </a:schemeClr>
              </a:solidFill>
            </c:spPr>
          </c:dPt>
          <c:dPt>
            <c:idx val="1"/>
            <c:invertIfNegative val="0"/>
            <c:bubble3D val="0"/>
            <c:spPr>
              <a:solidFill>
                <a:srgbClr val="C00000"/>
              </a:solidFill>
            </c:spPr>
          </c:dPt>
          <c:cat>
            <c:strRef>
              <c:f>Sheet3!$A$2:$A$11</c:f>
              <c:strCache>
                <c:ptCount val="10"/>
                <c:pt idx="0">
                  <c:v>ICRP 23 reported value</c:v>
                </c:pt>
                <c:pt idx="1">
                  <c:v>Several regions (our study)</c:v>
                </c:pt>
                <c:pt idx="2">
                  <c:v>Balkan region (2012)</c:v>
                </c:pt>
                <c:pt idx="3">
                  <c:v>Balkan region (PGEC 2014)</c:v>
                </c:pt>
                <c:pt idx="4">
                  <c:v>Slovenia (1991)</c:v>
                </c:pt>
                <c:pt idx="5">
                  <c:v>Serbia (2015) </c:v>
                </c:pt>
                <c:pt idx="6">
                  <c:v>Greece (2010)</c:v>
                </c:pt>
                <c:pt idx="7">
                  <c:v>Sweden (2000)</c:v>
                </c:pt>
                <c:pt idx="8">
                  <c:v>Finland (2005)</c:v>
                </c:pt>
                <c:pt idx="9">
                  <c:v>Finland (2007)</c:v>
                </c:pt>
              </c:strCache>
            </c:strRef>
          </c:cat>
          <c:val>
            <c:numRef>
              <c:f>Sheet3!$C$2:$C$11</c:f>
              <c:numCache>
                <c:formatCode>General</c:formatCode>
                <c:ptCount val="10"/>
                <c:pt idx="0">
                  <c:v>20</c:v>
                </c:pt>
                <c:pt idx="1">
                  <c:v>62.7</c:v>
                </c:pt>
                <c:pt idx="2">
                  <c:v>448.1</c:v>
                </c:pt>
                <c:pt idx="3">
                  <c:v>43</c:v>
                </c:pt>
                <c:pt idx="4">
                  <c:v>30.7</c:v>
                </c:pt>
                <c:pt idx="5">
                  <c:v>76.75</c:v>
                </c:pt>
                <c:pt idx="6">
                  <c:v>158</c:v>
                </c:pt>
                <c:pt idx="7">
                  <c:v>430</c:v>
                </c:pt>
                <c:pt idx="8">
                  <c:v>249993.5</c:v>
                </c:pt>
                <c:pt idx="9">
                  <c:v>803000</c:v>
                </c:pt>
              </c:numCache>
            </c:numRef>
          </c:val>
        </c:ser>
        <c:dLbls>
          <c:showLegendKey val="0"/>
          <c:showVal val="0"/>
          <c:showCatName val="0"/>
          <c:showSerName val="0"/>
          <c:showPercent val="0"/>
          <c:showBubbleSize val="0"/>
        </c:dLbls>
        <c:gapWidth val="59"/>
        <c:overlap val="100"/>
        <c:axId val="147428480"/>
        <c:axId val="147430016"/>
      </c:barChart>
      <c:catAx>
        <c:axId val="147428480"/>
        <c:scaling>
          <c:orientation val="minMax"/>
        </c:scaling>
        <c:delete val="0"/>
        <c:axPos val="l"/>
        <c:majorTickMark val="none"/>
        <c:minorTickMark val="none"/>
        <c:tickLblPos val="nextTo"/>
        <c:txPr>
          <a:bodyPr/>
          <a:lstStyle/>
          <a:p>
            <a:pPr>
              <a:defRPr sz="1200"/>
            </a:pPr>
            <a:endParaRPr lang="en-US"/>
          </a:p>
        </c:txPr>
        <c:crossAx val="147430016"/>
        <c:crossesAt val="0.1"/>
        <c:auto val="1"/>
        <c:lblAlgn val="ctr"/>
        <c:lblOffset val="100"/>
        <c:noMultiLvlLbl val="0"/>
      </c:catAx>
      <c:valAx>
        <c:axId val="147430016"/>
        <c:scaling>
          <c:logBase val="10"/>
          <c:orientation val="minMax"/>
        </c:scaling>
        <c:delete val="0"/>
        <c:axPos val="b"/>
        <c:majorGridlines/>
        <c:minorGridlines>
          <c:spPr>
            <a:ln w="3175">
              <a:prstDash val="dash"/>
            </a:ln>
          </c:spPr>
        </c:minorGridlines>
        <c:title>
          <c:tx>
            <c:rich>
              <a:bodyPr/>
              <a:lstStyle/>
              <a:p>
                <a:pPr>
                  <a:defRPr/>
                </a:pPr>
                <a:r>
                  <a:rPr lang="en-US"/>
                  <a:t>Uranium</a:t>
                </a:r>
                <a:r>
                  <a:rPr lang="en-US" baseline="0"/>
                  <a:t> Concentration (ng/g)</a:t>
                </a:r>
                <a:endParaRPr lang="en-US"/>
              </a:p>
            </c:rich>
          </c:tx>
          <c:layout/>
          <c:overlay val="0"/>
        </c:title>
        <c:numFmt formatCode="General" sourceLinked="1"/>
        <c:majorTickMark val="out"/>
        <c:minorTickMark val="in"/>
        <c:tickLblPos val="nextTo"/>
        <c:crossAx val="147428480"/>
        <c:crosses val="autoZero"/>
        <c:crossBetween val="between"/>
      </c:valAx>
      <c:spPr>
        <a:ln w="3175">
          <a:solidFill>
            <a:schemeClr val="tx1">
              <a:tint val="50000"/>
              <a:shade val="95000"/>
              <a:satMod val="105000"/>
            </a:schemeClr>
          </a:solid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8640"/>
            <a:ext cx="3409950" cy="65722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4008" y="98152"/>
            <a:ext cx="4366260" cy="838200"/>
          </a:xfrm>
          <a:prstGeom prst="rect">
            <a:avLst/>
          </a:prstGeom>
        </p:spPr>
      </p:pic>
      <p:sp>
        <p:nvSpPr>
          <p:cNvPr id="9" name="TextBox 8"/>
          <p:cNvSpPr txBox="1"/>
          <p:nvPr userDrawn="1"/>
        </p:nvSpPr>
        <p:spPr>
          <a:xfrm>
            <a:off x="4087284" y="6481346"/>
            <a:ext cx="969433" cy="276999"/>
          </a:xfrm>
          <a:prstGeom prst="rect">
            <a:avLst/>
          </a:prstGeom>
          <a:noFill/>
        </p:spPr>
        <p:txBody>
          <a:bodyPr wrap="none" rtlCol="0">
            <a:spAutoFit/>
          </a:bodyPr>
          <a:lstStyle/>
          <a:p>
            <a:r>
              <a:rPr lang="en-US" sz="1200" dirty="0" smtClean="0"/>
              <a:t>Athens 2019</a:t>
            </a:r>
            <a:endParaRPr lang="el-GR" sz="1200" dirty="0"/>
          </a:p>
        </p:txBody>
      </p:sp>
    </p:spTree>
    <p:extLst>
      <p:ext uri="{BB962C8B-B14F-4D97-AF65-F5344CB8AC3E}">
        <p14:creationId xmlns:p14="http://schemas.microsoft.com/office/powerpoint/2010/main" val="3668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321A67F-AAA3-423D-86A2-069D3FA1E693}" type="datetimeFigureOut">
              <a:rPr lang="el-GR" smtClean="0"/>
              <a:t>27.03.2019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427215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321A67F-AAA3-423D-86A2-069D3FA1E693}" type="datetimeFigureOut">
              <a:rPr lang="el-GR" smtClean="0"/>
              <a:t>27.03.2019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373270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321A67F-AAA3-423D-86A2-069D3FA1E693}" type="datetimeFigureOut">
              <a:rPr lang="el-GR" smtClean="0"/>
              <a:t>27.03.2019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105612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21A67F-AAA3-423D-86A2-069D3FA1E693}" type="datetimeFigureOut">
              <a:rPr lang="el-GR" smtClean="0"/>
              <a:t>27.03.2019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4530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321A67F-AAA3-423D-86A2-069D3FA1E693}" type="datetimeFigureOut">
              <a:rPr lang="el-GR" smtClean="0"/>
              <a:t>27.03.2019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16225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321A67F-AAA3-423D-86A2-069D3FA1E693}" type="datetimeFigureOut">
              <a:rPr lang="el-GR" smtClean="0"/>
              <a:t>27.03.2019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81898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321A67F-AAA3-423D-86A2-069D3FA1E693}" type="datetimeFigureOut">
              <a:rPr lang="el-GR" smtClean="0"/>
              <a:t>27.03.2019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278046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1A67F-AAA3-423D-86A2-069D3FA1E693}" type="datetimeFigureOut">
              <a:rPr lang="el-GR" smtClean="0"/>
              <a:t>27.03.2019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352774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1A67F-AAA3-423D-86A2-069D3FA1E693}" type="datetimeFigureOut">
              <a:rPr lang="el-GR" smtClean="0"/>
              <a:t>27.03.2019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303743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1A67F-AAA3-423D-86A2-069D3FA1E693}" type="datetimeFigureOut">
              <a:rPr lang="el-GR" smtClean="0"/>
              <a:t>27.03.2019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44AA3-BA20-4A3E-905E-254163249EB2}" type="slidenum">
              <a:rPr lang="el-GR" smtClean="0"/>
              <a:t>‹#›</a:t>
            </a:fld>
            <a:endParaRPr lang="el-GR"/>
          </a:p>
        </p:txBody>
      </p:sp>
    </p:spTree>
    <p:extLst>
      <p:ext uri="{BB962C8B-B14F-4D97-AF65-F5344CB8AC3E}">
        <p14:creationId xmlns:p14="http://schemas.microsoft.com/office/powerpoint/2010/main" val="225038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1A67F-AAA3-423D-86A2-069D3FA1E693}" type="datetimeFigureOut">
              <a:rPr lang="el-GR" smtClean="0"/>
              <a:t>27.03.2019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44AA3-BA20-4A3E-905E-254163249EB2}" type="slidenum">
              <a:rPr lang="el-GR" smtClean="0"/>
              <a:t>‹#›</a:t>
            </a:fld>
            <a:endParaRPr lang="el-GR"/>
          </a:p>
        </p:txBody>
      </p:sp>
    </p:spTree>
    <p:extLst>
      <p:ext uri="{BB962C8B-B14F-4D97-AF65-F5344CB8AC3E}">
        <p14:creationId xmlns:p14="http://schemas.microsoft.com/office/powerpoint/2010/main" val="310849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34" y="1165394"/>
            <a:ext cx="9020932" cy="369332"/>
          </a:xfrm>
          <a:prstGeom prst="rect">
            <a:avLst/>
          </a:prstGeom>
          <a:noFill/>
        </p:spPr>
        <p:txBody>
          <a:bodyPr wrap="none" rtlCol="0">
            <a:spAutoFit/>
          </a:bodyPr>
          <a:lstStyle/>
          <a:p>
            <a:pPr algn="ctr"/>
            <a:r>
              <a:rPr lang="en-US" b="1" dirty="0" smtClean="0"/>
              <a:t>Postgraduate Educational Course in Radiation Protection and the Safety of Radiation Sources</a:t>
            </a:r>
            <a:endParaRPr lang="el-GR" b="1" dirty="0"/>
          </a:p>
        </p:txBody>
      </p:sp>
      <p:graphicFrame>
        <p:nvGraphicFramePr>
          <p:cNvPr id="5" name="Table 4"/>
          <p:cNvGraphicFramePr>
            <a:graphicFrameLocks noGrp="1"/>
          </p:cNvGraphicFramePr>
          <p:nvPr>
            <p:extLst>
              <p:ext uri="{D42A27DB-BD31-4B8C-83A1-F6EECF244321}">
                <p14:modId xmlns:p14="http://schemas.microsoft.com/office/powerpoint/2010/main" val="264616376"/>
              </p:ext>
            </p:extLst>
          </p:nvPr>
        </p:nvGraphicFramePr>
        <p:xfrm>
          <a:off x="0" y="1665774"/>
          <a:ext cx="9180000" cy="3670953"/>
        </p:xfrm>
        <a:graphic>
          <a:graphicData uri="http://schemas.openxmlformats.org/drawingml/2006/table">
            <a:tbl>
              <a:tblPr firstRow="1" bandRow="1">
                <a:tableStyleId>{5C22544A-7EE6-4342-B048-85BDC9FD1C3A}</a:tableStyleId>
              </a:tblPr>
              <a:tblGrid>
                <a:gridCol w="9180000"/>
              </a:tblGrid>
              <a:tr h="3670953">
                <a:tc>
                  <a:txBody>
                    <a:bodyPr/>
                    <a:lstStyle/>
                    <a:p>
                      <a:pPr algn="ctr"/>
                      <a:endParaRPr lang="en-US" dirty="0" smtClean="0">
                        <a:solidFill>
                          <a:srgbClr val="89B3E5"/>
                        </a:solidFill>
                      </a:endParaRPr>
                    </a:p>
                    <a:p>
                      <a:pPr algn="ctr"/>
                      <a:endParaRPr lang="el-GR" dirty="0">
                        <a:solidFill>
                          <a:srgbClr val="89B3E5"/>
                        </a:solidFill>
                      </a:endParaRPr>
                    </a:p>
                  </a:txBody>
                  <a:tcPr>
                    <a:solidFill>
                      <a:srgbClr val="640000"/>
                    </a:solidFill>
                  </a:tcPr>
                </a:tc>
              </a:tr>
            </a:tbl>
          </a:graphicData>
        </a:graphic>
      </p:graphicFrame>
      <p:sp>
        <p:nvSpPr>
          <p:cNvPr id="6" name="TextBox 5"/>
          <p:cNvSpPr txBox="1"/>
          <p:nvPr/>
        </p:nvSpPr>
        <p:spPr>
          <a:xfrm>
            <a:off x="2737203" y="5301208"/>
            <a:ext cx="3669595" cy="1077218"/>
          </a:xfrm>
          <a:prstGeom prst="rect">
            <a:avLst/>
          </a:prstGeom>
          <a:noFill/>
        </p:spPr>
        <p:txBody>
          <a:bodyPr wrap="none" rtlCol="0">
            <a:spAutoFit/>
          </a:bodyPr>
          <a:lstStyle/>
          <a:p>
            <a:pPr algn="ctr"/>
            <a:r>
              <a:rPr lang="en-US" sz="1600" u="sng" dirty="0" smtClean="0"/>
              <a:t>Supervisor:</a:t>
            </a:r>
          </a:p>
          <a:p>
            <a:pPr algn="ctr"/>
            <a:r>
              <a:rPr lang="en-US" sz="1600" b="1" dirty="0" smtClean="0"/>
              <a:t>Dr. K. Kehagia</a:t>
            </a:r>
          </a:p>
          <a:p>
            <a:pPr algn="ctr"/>
            <a:r>
              <a:rPr lang="en-US" sz="1600" dirty="0" smtClean="0"/>
              <a:t>Environmental Radioactivity Department</a:t>
            </a:r>
          </a:p>
          <a:p>
            <a:pPr algn="ctr"/>
            <a:r>
              <a:rPr lang="en-US" sz="1600" dirty="0" smtClean="0"/>
              <a:t>Greek Atomic Energy Commission</a:t>
            </a:r>
            <a:endParaRPr lang="el-GR"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089" y="2420888"/>
            <a:ext cx="2057823" cy="2196000"/>
          </a:xfrm>
          <a:prstGeom prst="rect">
            <a:avLst/>
          </a:prstGeom>
        </p:spPr>
      </p:pic>
      <p:sp>
        <p:nvSpPr>
          <p:cNvPr id="2" name="Title 1"/>
          <p:cNvSpPr>
            <a:spLocks noGrp="1"/>
          </p:cNvSpPr>
          <p:nvPr>
            <p:ph type="ctrTitle"/>
          </p:nvPr>
        </p:nvSpPr>
        <p:spPr>
          <a:xfrm>
            <a:off x="685800" y="1470894"/>
            <a:ext cx="7772400" cy="1022002"/>
          </a:xfrm>
        </p:spPr>
        <p:txBody>
          <a:bodyPr>
            <a:normAutofit/>
          </a:bodyPr>
          <a:lstStyle/>
          <a:p>
            <a:r>
              <a:rPr lang="en-US" sz="3200" b="1" dirty="0" smtClean="0">
                <a:solidFill>
                  <a:schemeClr val="bg1"/>
                </a:solidFill>
              </a:rPr>
              <a:t>Determination of uranium in hair samples</a:t>
            </a:r>
            <a:endParaRPr lang="el-GR" sz="2800" b="1" dirty="0">
              <a:solidFill>
                <a:schemeClr val="bg1"/>
              </a:solidFill>
            </a:endParaRPr>
          </a:p>
        </p:txBody>
      </p:sp>
      <p:sp>
        <p:nvSpPr>
          <p:cNvPr id="3" name="Subtitle 2"/>
          <p:cNvSpPr>
            <a:spLocks noGrp="1"/>
          </p:cNvSpPr>
          <p:nvPr>
            <p:ph type="subTitle" idx="1"/>
          </p:nvPr>
        </p:nvSpPr>
        <p:spPr>
          <a:xfrm>
            <a:off x="1371600" y="4581128"/>
            <a:ext cx="6400800" cy="910952"/>
          </a:xfrm>
        </p:spPr>
        <p:txBody>
          <a:bodyPr/>
          <a:lstStyle/>
          <a:p>
            <a:pPr>
              <a:spcBef>
                <a:spcPts val="0"/>
              </a:spcBef>
            </a:pPr>
            <a:r>
              <a:rPr lang="en-US" sz="2400" dirty="0" smtClean="0">
                <a:solidFill>
                  <a:schemeClr val="bg1"/>
                </a:solidFill>
              </a:rPr>
              <a:t>Sofia C. Papadopoulou</a:t>
            </a:r>
          </a:p>
          <a:p>
            <a:pPr>
              <a:spcBef>
                <a:spcPts val="0"/>
              </a:spcBef>
            </a:pPr>
            <a:r>
              <a:rPr lang="en-US" sz="1800" dirty="0" smtClean="0">
                <a:solidFill>
                  <a:schemeClr val="bg1"/>
                </a:solidFill>
              </a:rPr>
              <a:t>Biologist</a:t>
            </a:r>
            <a:endParaRPr lang="el-GR" sz="1800" dirty="0">
              <a:solidFill>
                <a:schemeClr val="bg1"/>
              </a:solidFill>
            </a:endParaRPr>
          </a:p>
        </p:txBody>
      </p:sp>
    </p:spTree>
    <p:extLst>
      <p:ext uri="{BB962C8B-B14F-4D97-AF65-F5344CB8AC3E}">
        <p14:creationId xmlns:p14="http://schemas.microsoft.com/office/powerpoint/2010/main" val="219733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2415" y="1187460"/>
            <a:ext cx="2119170" cy="369332"/>
          </a:xfrm>
          <a:prstGeom prst="rect">
            <a:avLst/>
          </a:prstGeom>
          <a:noFill/>
        </p:spPr>
        <p:txBody>
          <a:bodyPr wrap="none" rtlCol="0">
            <a:spAutoFit/>
          </a:bodyPr>
          <a:lstStyle/>
          <a:p>
            <a:r>
              <a:rPr lang="en-US" u="sng" dirty="0" smtClean="0"/>
              <a:t>1. Sample collection</a:t>
            </a:r>
            <a:endParaRPr lang="el-GR" u="sng" dirty="0"/>
          </a:p>
        </p:txBody>
      </p:sp>
      <p:sp>
        <p:nvSpPr>
          <p:cNvPr id="5" name="TextBox 4"/>
          <p:cNvSpPr txBox="1"/>
          <p:nvPr/>
        </p:nvSpPr>
        <p:spPr>
          <a:xfrm>
            <a:off x="0" y="970978"/>
            <a:ext cx="1888915" cy="307777"/>
          </a:xfrm>
          <a:prstGeom prst="rect">
            <a:avLst/>
          </a:prstGeom>
          <a:noFill/>
        </p:spPr>
        <p:txBody>
          <a:bodyPr wrap="none" rtlCol="0">
            <a:spAutoFit/>
          </a:bodyPr>
          <a:lstStyle/>
          <a:p>
            <a:r>
              <a:rPr lang="en-US" sz="1400" dirty="0" smtClean="0"/>
              <a:t>Materials and Methods</a:t>
            </a:r>
            <a:endParaRPr lang="el-GR" sz="1400" dirty="0"/>
          </a:p>
        </p:txBody>
      </p:sp>
      <p:sp>
        <p:nvSpPr>
          <p:cNvPr id="9" name="TextBox 8"/>
          <p:cNvSpPr txBox="1"/>
          <p:nvPr/>
        </p:nvSpPr>
        <p:spPr>
          <a:xfrm>
            <a:off x="755576" y="3471391"/>
            <a:ext cx="3433951" cy="954107"/>
          </a:xfrm>
          <a:prstGeom prst="rect">
            <a:avLst/>
          </a:prstGeom>
          <a:noFill/>
        </p:spPr>
        <p:txBody>
          <a:bodyPr wrap="square" rtlCol="0">
            <a:spAutoFit/>
          </a:bodyPr>
          <a:lstStyle/>
          <a:p>
            <a:r>
              <a:rPr lang="en-US" sz="2800" dirty="0" smtClean="0"/>
              <a:t>7 healthy volunteers from</a:t>
            </a:r>
          </a:p>
        </p:txBody>
      </p:sp>
      <p:sp>
        <p:nvSpPr>
          <p:cNvPr id="11" name="TextBox 10"/>
          <p:cNvSpPr txBox="1"/>
          <p:nvPr/>
        </p:nvSpPr>
        <p:spPr>
          <a:xfrm>
            <a:off x="3345639" y="1916832"/>
            <a:ext cx="2502223" cy="523220"/>
          </a:xfrm>
          <a:prstGeom prst="rect">
            <a:avLst/>
          </a:prstGeom>
          <a:noFill/>
        </p:spPr>
        <p:txBody>
          <a:bodyPr wrap="none" rtlCol="0">
            <a:spAutoFit/>
          </a:bodyPr>
          <a:lstStyle/>
          <a:p>
            <a:r>
              <a:rPr lang="en-US" sz="2800" b="1" dirty="0"/>
              <a:t>Group of study</a:t>
            </a:r>
            <a:r>
              <a:rPr lang="en-US" sz="2800" b="1" dirty="0" smtClean="0"/>
              <a:t>:</a:t>
            </a:r>
            <a:endParaRPr lang="en-US" sz="2800" b="1" dirty="0"/>
          </a:p>
        </p:txBody>
      </p:sp>
      <p:sp>
        <p:nvSpPr>
          <p:cNvPr id="12" name="TextBox 11"/>
          <p:cNvSpPr txBox="1"/>
          <p:nvPr/>
        </p:nvSpPr>
        <p:spPr>
          <a:xfrm>
            <a:off x="4788024" y="2786152"/>
            <a:ext cx="3950825" cy="2246769"/>
          </a:xfrm>
          <a:prstGeom prst="rect">
            <a:avLst/>
          </a:prstGeom>
          <a:noFill/>
        </p:spPr>
        <p:txBody>
          <a:bodyPr wrap="none" rtlCol="0">
            <a:spAutoFit/>
          </a:bodyPr>
          <a:lstStyle/>
          <a:p>
            <a:pPr marL="285750" indent="-285750">
              <a:buFont typeface="Arial" panose="020B0604020202020204" pitchFamily="34" charset="0"/>
              <a:buChar char="•"/>
            </a:pPr>
            <a:r>
              <a:rPr lang="en-US" sz="2800" dirty="0"/>
              <a:t>Bosnia and Herzegovina</a:t>
            </a:r>
          </a:p>
          <a:p>
            <a:pPr marL="285750" indent="-285750">
              <a:buFont typeface="Arial" panose="020B0604020202020204" pitchFamily="34" charset="0"/>
              <a:buChar char="•"/>
            </a:pPr>
            <a:r>
              <a:rPr lang="en-US" sz="2800" dirty="0"/>
              <a:t>Portugal</a:t>
            </a:r>
          </a:p>
          <a:p>
            <a:pPr marL="285750" indent="-285750">
              <a:buFont typeface="Arial" panose="020B0604020202020204" pitchFamily="34" charset="0"/>
              <a:buChar char="•"/>
            </a:pPr>
            <a:r>
              <a:rPr lang="en-US" sz="2800" dirty="0"/>
              <a:t>Greece</a:t>
            </a:r>
          </a:p>
          <a:p>
            <a:pPr marL="285750" indent="-285750">
              <a:buFont typeface="Arial" panose="020B0604020202020204" pitchFamily="34" charset="0"/>
              <a:buChar char="•"/>
            </a:pPr>
            <a:r>
              <a:rPr lang="en-US" sz="2800" dirty="0"/>
              <a:t>United Kingdom</a:t>
            </a:r>
          </a:p>
          <a:p>
            <a:pPr marL="285750" indent="-285750">
              <a:buFont typeface="Arial" panose="020B0604020202020204" pitchFamily="34" charset="0"/>
              <a:buChar char="•"/>
            </a:pPr>
            <a:r>
              <a:rPr lang="en-US" sz="2800" dirty="0" smtClean="0"/>
              <a:t>Australia</a:t>
            </a:r>
            <a:endParaRPr lang="en-US" sz="2800" dirty="0"/>
          </a:p>
        </p:txBody>
      </p:sp>
    </p:spTree>
    <p:extLst>
      <p:ext uri="{BB962C8B-B14F-4D97-AF65-F5344CB8AC3E}">
        <p14:creationId xmlns:p14="http://schemas.microsoft.com/office/powerpoint/2010/main" val="328630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0978"/>
            <a:ext cx="1888915" cy="307777"/>
          </a:xfrm>
          <a:prstGeom prst="rect">
            <a:avLst/>
          </a:prstGeom>
          <a:noFill/>
        </p:spPr>
        <p:txBody>
          <a:bodyPr wrap="none" rtlCol="0">
            <a:spAutoFit/>
          </a:bodyPr>
          <a:lstStyle/>
          <a:p>
            <a:r>
              <a:rPr lang="en-US" sz="1400" dirty="0" smtClean="0"/>
              <a:t>Materials and Methods</a:t>
            </a:r>
            <a:endParaRPr lang="el-GR"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26" y="2385296"/>
            <a:ext cx="2756686" cy="370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385296"/>
            <a:ext cx="3618215" cy="3708000"/>
          </a:xfrm>
          <a:prstGeom prst="rect">
            <a:avLst/>
          </a:prstGeom>
        </p:spPr>
      </p:pic>
      <p:sp>
        <p:nvSpPr>
          <p:cNvPr id="2" name="TextBox 1"/>
          <p:cNvSpPr txBox="1"/>
          <p:nvPr/>
        </p:nvSpPr>
        <p:spPr>
          <a:xfrm>
            <a:off x="1179116" y="1844824"/>
            <a:ext cx="6785768" cy="461665"/>
          </a:xfrm>
          <a:prstGeom prst="rect">
            <a:avLst/>
          </a:prstGeom>
          <a:noFill/>
        </p:spPr>
        <p:txBody>
          <a:bodyPr wrap="none" rtlCol="0">
            <a:spAutoFit/>
          </a:bodyPr>
          <a:lstStyle/>
          <a:p>
            <a:r>
              <a:rPr lang="en-US" sz="2400" dirty="0" smtClean="0"/>
              <a:t>Hair collection from the occipital part of head </a:t>
            </a:r>
            <a:r>
              <a:rPr lang="en-US" sz="2400" dirty="0" smtClean="0">
                <a:sym typeface="Symbol"/>
              </a:rPr>
              <a:t> 1-3 g</a:t>
            </a:r>
            <a:endParaRPr lang="el-GR" sz="2400" dirty="0"/>
          </a:p>
        </p:txBody>
      </p:sp>
      <p:sp>
        <p:nvSpPr>
          <p:cNvPr id="8" name="TextBox 7"/>
          <p:cNvSpPr txBox="1"/>
          <p:nvPr/>
        </p:nvSpPr>
        <p:spPr>
          <a:xfrm>
            <a:off x="3512415" y="1187460"/>
            <a:ext cx="2066271" cy="369332"/>
          </a:xfrm>
          <a:prstGeom prst="rect">
            <a:avLst/>
          </a:prstGeom>
          <a:noFill/>
        </p:spPr>
        <p:txBody>
          <a:bodyPr wrap="none" rtlCol="0">
            <a:spAutoFit/>
          </a:bodyPr>
          <a:lstStyle/>
          <a:p>
            <a:r>
              <a:rPr lang="en-US" u="sng" dirty="0" smtClean="0"/>
              <a:t>2. Sample collection</a:t>
            </a:r>
            <a:endParaRPr lang="el-GR" u="sng" dirty="0"/>
          </a:p>
        </p:txBody>
      </p:sp>
      <p:sp>
        <p:nvSpPr>
          <p:cNvPr id="3" name="Oval 2"/>
          <p:cNvSpPr/>
          <p:nvPr/>
        </p:nvSpPr>
        <p:spPr>
          <a:xfrm>
            <a:off x="907357" y="3984228"/>
            <a:ext cx="1296144" cy="187220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2412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1196469"/>
              </p:ext>
            </p:extLst>
          </p:nvPr>
        </p:nvGraphicFramePr>
        <p:xfrm>
          <a:off x="-36000" y="1279069"/>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2544650" y="1484784"/>
            <a:ext cx="4071179" cy="584775"/>
          </a:xfrm>
          <a:prstGeom prst="rect">
            <a:avLst/>
          </a:prstGeom>
          <a:noFill/>
        </p:spPr>
        <p:txBody>
          <a:bodyPr wrap="none" rtlCol="0">
            <a:spAutoFit/>
          </a:bodyPr>
          <a:lstStyle/>
          <a:p>
            <a:r>
              <a:rPr lang="en-US" sz="3200" dirty="0" smtClean="0">
                <a:solidFill>
                  <a:schemeClr val="bg1"/>
                </a:solidFill>
              </a:rPr>
              <a:t>Materials and Methods</a:t>
            </a:r>
            <a:endParaRPr lang="el-GR" sz="3200" dirty="0">
              <a:solidFill>
                <a:schemeClr val="bg1"/>
              </a:solidFill>
            </a:endParaRPr>
          </a:p>
        </p:txBody>
      </p:sp>
      <p:sp>
        <p:nvSpPr>
          <p:cNvPr id="6" name="TextBox 5"/>
          <p:cNvSpPr txBox="1"/>
          <p:nvPr/>
        </p:nvSpPr>
        <p:spPr>
          <a:xfrm>
            <a:off x="2051720" y="2204864"/>
            <a:ext cx="5376985" cy="3323987"/>
          </a:xfrm>
          <a:prstGeom prst="rect">
            <a:avLst/>
          </a:prstGeom>
          <a:noFill/>
        </p:spPr>
        <p:txBody>
          <a:bodyPr wrap="none" rtlCol="0">
            <a:spAutoFit/>
          </a:bodyPr>
          <a:lstStyle/>
          <a:p>
            <a:pPr marL="514350" indent="-514350">
              <a:lnSpc>
                <a:spcPct val="150000"/>
              </a:lnSpc>
              <a:buAutoNum type="arabicPeriod"/>
            </a:pPr>
            <a:r>
              <a:rPr lang="en-US" sz="2800" dirty="0" smtClean="0">
                <a:solidFill>
                  <a:schemeClr val="bg1">
                    <a:lumMod val="85000"/>
                  </a:schemeClr>
                </a:solidFill>
              </a:rPr>
              <a:t>Sample collection</a:t>
            </a:r>
          </a:p>
          <a:p>
            <a:pPr marL="514350" indent="-514350">
              <a:lnSpc>
                <a:spcPct val="150000"/>
              </a:lnSpc>
              <a:buAutoNum type="arabicPeriod"/>
            </a:pPr>
            <a:r>
              <a:rPr lang="en-US" sz="2800" dirty="0" smtClean="0"/>
              <a:t>Sample pretreatment</a:t>
            </a:r>
          </a:p>
          <a:p>
            <a:pPr marL="514350" indent="-514350">
              <a:lnSpc>
                <a:spcPct val="150000"/>
              </a:lnSpc>
              <a:buAutoNum type="arabicPeriod"/>
            </a:pPr>
            <a:r>
              <a:rPr lang="en-US" sz="2800" dirty="0" smtClean="0">
                <a:solidFill>
                  <a:schemeClr val="bg1">
                    <a:lumMod val="85000"/>
                  </a:schemeClr>
                </a:solidFill>
              </a:rPr>
              <a:t>Uranium separation</a:t>
            </a:r>
          </a:p>
          <a:p>
            <a:pPr marL="514350" indent="-514350">
              <a:lnSpc>
                <a:spcPct val="150000"/>
              </a:lnSpc>
              <a:buAutoNum type="arabicPeriod"/>
            </a:pPr>
            <a:r>
              <a:rPr lang="en-US" sz="2800" dirty="0" smtClean="0">
                <a:solidFill>
                  <a:schemeClr val="bg1">
                    <a:lumMod val="85000"/>
                  </a:schemeClr>
                </a:solidFill>
              </a:rPr>
              <a:t>Source preparation</a:t>
            </a:r>
          </a:p>
          <a:p>
            <a:pPr marL="514350" indent="-514350">
              <a:lnSpc>
                <a:spcPct val="150000"/>
              </a:lnSpc>
              <a:buAutoNum type="arabicPeriod"/>
            </a:pPr>
            <a:r>
              <a:rPr lang="en-US" sz="2800" dirty="0" smtClean="0">
                <a:solidFill>
                  <a:schemeClr val="bg1">
                    <a:lumMod val="85000"/>
                  </a:schemeClr>
                </a:solidFill>
              </a:rPr>
              <a:t>Counting by alpha spectrometry</a:t>
            </a:r>
            <a:endParaRPr lang="el-GR" sz="2800" dirty="0">
              <a:solidFill>
                <a:schemeClr val="bg1">
                  <a:lumMod val="85000"/>
                </a:schemeClr>
              </a:solidFill>
            </a:endParaRPr>
          </a:p>
        </p:txBody>
      </p:sp>
    </p:spTree>
    <p:extLst>
      <p:ext uri="{BB962C8B-B14F-4D97-AF65-F5344CB8AC3E}">
        <p14:creationId xmlns:p14="http://schemas.microsoft.com/office/powerpoint/2010/main" val="3113022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2415" y="1187460"/>
            <a:ext cx="2420599" cy="646331"/>
          </a:xfrm>
          <a:prstGeom prst="rect">
            <a:avLst/>
          </a:prstGeom>
          <a:noFill/>
        </p:spPr>
        <p:txBody>
          <a:bodyPr wrap="none" rtlCol="0">
            <a:spAutoFit/>
          </a:bodyPr>
          <a:lstStyle/>
          <a:p>
            <a:r>
              <a:rPr lang="en-US" u="sng" dirty="0" smtClean="0"/>
              <a:t>1. Sample pretreatment</a:t>
            </a:r>
          </a:p>
          <a:p>
            <a:endParaRPr lang="el-GR" u="sn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386621"/>
            <a:ext cx="2770008" cy="4104000"/>
          </a:xfrm>
          <a:prstGeom prst="rect">
            <a:avLst/>
          </a:prstGeom>
          <a:scene3d>
            <a:camera prst="orthographicFront"/>
            <a:lightRig rig="balanced" dir="t"/>
          </a:scene3d>
          <a:sp3d>
            <a:bevelT/>
          </a:sp3d>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667" t="24376" r="15963" b="1943"/>
          <a:stretch/>
        </p:blipFill>
        <p:spPr>
          <a:xfrm>
            <a:off x="6012160" y="2383692"/>
            <a:ext cx="2939747" cy="4104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p:cNvSpPr txBox="1"/>
          <p:nvPr/>
        </p:nvSpPr>
        <p:spPr>
          <a:xfrm>
            <a:off x="467544" y="1905798"/>
            <a:ext cx="2297937" cy="461665"/>
          </a:xfrm>
          <a:prstGeom prst="rect">
            <a:avLst/>
          </a:prstGeom>
          <a:noFill/>
        </p:spPr>
        <p:txBody>
          <a:bodyPr wrap="none" rtlCol="0">
            <a:spAutoFit/>
          </a:bodyPr>
          <a:lstStyle/>
          <a:p>
            <a:r>
              <a:rPr lang="en-US" sz="2400" dirty="0" smtClean="0"/>
              <a:t>Sample weighing</a:t>
            </a:r>
            <a:endParaRPr lang="el-GR" sz="2400" dirty="0"/>
          </a:p>
        </p:txBody>
      </p:sp>
      <p:sp>
        <p:nvSpPr>
          <p:cNvPr id="10" name="TextBox 9"/>
          <p:cNvSpPr txBox="1"/>
          <p:nvPr/>
        </p:nvSpPr>
        <p:spPr>
          <a:xfrm>
            <a:off x="3100495" y="1628800"/>
            <a:ext cx="2885406" cy="830997"/>
          </a:xfrm>
          <a:prstGeom prst="rect">
            <a:avLst/>
          </a:prstGeom>
          <a:noFill/>
        </p:spPr>
        <p:txBody>
          <a:bodyPr wrap="none" rtlCol="0">
            <a:spAutoFit/>
          </a:bodyPr>
          <a:lstStyle/>
          <a:p>
            <a:pPr algn="ctr"/>
            <a:r>
              <a:rPr lang="en-US" sz="2400" dirty="0" smtClean="0"/>
              <a:t>Spike with 0.5 ml </a:t>
            </a:r>
            <a:r>
              <a:rPr lang="en-US" sz="2400" baseline="30000" dirty="0" smtClean="0"/>
              <a:t>232</a:t>
            </a:r>
            <a:r>
              <a:rPr lang="en-US" sz="2400" dirty="0" smtClean="0"/>
              <a:t>U</a:t>
            </a:r>
          </a:p>
          <a:p>
            <a:pPr algn="ctr"/>
            <a:r>
              <a:rPr lang="en-US" sz="2400" dirty="0" smtClean="0"/>
              <a:t>(0.012Bq/ml) </a:t>
            </a:r>
            <a:endParaRPr lang="el-GR" sz="2400" dirty="0"/>
          </a:p>
        </p:txBody>
      </p:sp>
      <p:sp>
        <p:nvSpPr>
          <p:cNvPr id="11" name="TextBox 10"/>
          <p:cNvSpPr txBox="1"/>
          <p:nvPr/>
        </p:nvSpPr>
        <p:spPr>
          <a:xfrm>
            <a:off x="6259990" y="1628800"/>
            <a:ext cx="2585965" cy="769441"/>
          </a:xfrm>
          <a:prstGeom prst="rect">
            <a:avLst/>
          </a:prstGeom>
          <a:noFill/>
        </p:spPr>
        <p:txBody>
          <a:bodyPr wrap="none" rtlCol="0">
            <a:spAutoFit/>
          </a:bodyPr>
          <a:lstStyle/>
          <a:p>
            <a:pPr algn="ctr"/>
            <a:r>
              <a:rPr lang="en-US" sz="2400" dirty="0" smtClean="0"/>
              <a:t>Wet ashing</a:t>
            </a:r>
          </a:p>
          <a:p>
            <a:pPr algn="ctr"/>
            <a:r>
              <a:rPr lang="en-US" sz="2000" dirty="0" smtClean="0"/>
              <a:t>HNO</a:t>
            </a:r>
            <a:r>
              <a:rPr lang="en-US" sz="2000" baseline="-25000" dirty="0" smtClean="0"/>
              <a:t>3 </a:t>
            </a:r>
            <a:r>
              <a:rPr lang="en-US" sz="2000" dirty="0" smtClean="0"/>
              <a:t> + HCl (18-24 ml)</a:t>
            </a:r>
            <a:r>
              <a:rPr lang="en-US" dirty="0" smtClean="0"/>
              <a:t> </a:t>
            </a:r>
            <a:endParaRPr lang="el-GR"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075" r="36563"/>
          <a:stretch/>
        </p:blipFill>
        <p:spPr>
          <a:xfrm>
            <a:off x="3131840" y="2386608"/>
            <a:ext cx="2777561" cy="410108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0460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7778" t="45751" r="23578" b="24249"/>
          <a:stretch/>
        </p:blipFill>
        <p:spPr>
          <a:xfrm>
            <a:off x="70910" y="1911401"/>
            <a:ext cx="3078021" cy="2531973"/>
          </a:xfrm>
          <a:prstGeom prst="rect">
            <a:avLst/>
          </a:prstGeom>
          <a:scene3d>
            <a:camera prst="orthographicFront"/>
            <a:lightRig rig="balanced" dir="t"/>
          </a:scene3d>
          <a:sp3d>
            <a:bevelT/>
          </a:sp3d>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640" t="15926" r="28301" b="10741"/>
          <a:stretch/>
        </p:blipFill>
        <p:spPr>
          <a:xfrm>
            <a:off x="5943898" y="3501009"/>
            <a:ext cx="2938284" cy="2736330"/>
          </a:xfrm>
          <a:prstGeom prst="rect">
            <a:avLst/>
          </a:prstGeom>
          <a:scene3d>
            <a:camera prst="orthographicFront"/>
            <a:lightRig rig="balanced" dir="t"/>
          </a:scene3d>
          <a:sp3d>
            <a:bevelT/>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209" t="27963" r="19208"/>
          <a:stretch/>
        </p:blipFill>
        <p:spPr>
          <a:xfrm>
            <a:off x="3225646" y="2617392"/>
            <a:ext cx="2642498" cy="3547912"/>
          </a:xfrm>
          <a:prstGeom prst="rect">
            <a:avLst/>
          </a:prstGeom>
          <a:scene3d>
            <a:camera prst="orthographicFront"/>
            <a:lightRig rig="balanced" dir="t"/>
          </a:scene3d>
          <a:sp3d>
            <a:bevelT/>
          </a:sp3d>
        </p:spPr>
      </p:pic>
      <p:sp>
        <p:nvSpPr>
          <p:cNvPr id="6" name="TextBox 5"/>
          <p:cNvSpPr txBox="1"/>
          <p:nvPr/>
        </p:nvSpPr>
        <p:spPr>
          <a:xfrm>
            <a:off x="3512415" y="1187460"/>
            <a:ext cx="2420599" cy="646331"/>
          </a:xfrm>
          <a:prstGeom prst="rect">
            <a:avLst/>
          </a:prstGeom>
          <a:noFill/>
        </p:spPr>
        <p:txBody>
          <a:bodyPr wrap="none" rtlCol="0">
            <a:spAutoFit/>
          </a:bodyPr>
          <a:lstStyle/>
          <a:p>
            <a:r>
              <a:rPr lang="en-US" u="sng" dirty="0" smtClean="0"/>
              <a:t>2. Sample pretreatment</a:t>
            </a:r>
          </a:p>
          <a:p>
            <a:endParaRPr lang="el-GR" u="sng" dirty="0"/>
          </a:p>
        </p:txBody>
      </p:sp>
      <p:sp>
        <p:nvSpPr>
          <p:cNvPr id="2" name="TextBox 1"/>
          <p:cNvSpPr txBox="1"/>
          <p:nvPr/>
        </p:nvSpPr>
        <p:spPr>
          <a:xfrm>
            <a:off x="35496" y="1484784"/>
            <a:ext cx="2446824" cy="461665"/>
          </a:xfrm>
          <a:prstGeom prst="rect">
            <a:avLst/>
          </a:prstGeom>
          <a:noFill/>
        </p:spPr>
        <p:txBody>
          <a:bodyPr wrap="none" rtlCol="0">
            <a:spAutoFit/>
          </a:bodyPr>
          <a:lstStyle/>
          <a:p>
            <a:r>
              <a:rPr lang="en-US" sz="2400" dirty="0" smtClean="0"/>
              <a:t>After wet ashing…</a:t>
            </a:r>
            <a:endParaRPr lang="el-GR" sz="2400" dirty="0"/>
          </a:p>
        </p:txBody>
      </p:sp>
      <p:sp>
        <p:nvSpPr>
          <p:cNvPr id="3" name="TextBox 2"/>
          <p:cNvSpPr txBox="1"/>
          <p:nvPr/>
        </p:nvSpPr>
        <p:spPr>
          <a:xfrm>
            <a:off x="3131840" y="2092786"/>
            <a:ext cx="3651641" cy="461665"/>
          </a:xfrm>
          <a:prstGeom prst="rect">
            <a:avLst/>
          </a:prstGeom>
          <a:noFill/>
        </p:spPr>
        <p:txBody>
          <a:bodyPr wrap="none" rtlCol="0">
            <a:spAutoFit/>
          </a:bodyPr>
          <a:lstStyle/>
          <a:p>
            <a:r>
              <a:rPr lang="en-US" sz="2400" dirty="0" smtClean="0"/>
              <a:t>Dry ashing (500 </a:t>
            </a:r>
            <a:r>
              <a:rPr lang="en-US" sz="2400" dirty="0" smtClean="0">
                <a:sym typeface="Symbol"/>
              </a:rPr>
              <a:t>C, 6 hours)</a:t>
            </a:r>
            <a:endParaRPr lang="el-GR" sz="2400" dirty="0"/>
          </a:p>
        </p:txBody>
      </p:sp>
      <p:sp>
        <p:nvSpPr>
          <p:cNvPr id="4" name="TextBox 3"/>
          <p:cNvSpPr txBox="1"/>
          <p:nvPr/>
        </p:nvSpPr>
        <p:spPr>
          <a:xfrm>
            <a:off x="5940152" y="2996952"/>
            <a:ext cx="2353080" cy="461665"/>
          </a:xfrm>
          <a:prstGeom prst="rect">
            <a:avLst/>
          </a:prstGeom>
          <a:noFill/>
        </p:spPr>
        <p:txBody>
          <a:bodyPr wrap="none" rtlCol="0">
            <a:spAutoFit/>
          </a:bodyPr>
          <a:lstStyle/>
          <a:p>
            <a:r>
              <a:rPr lang="en-US" sz="2400" dirty="0" smtClean="0"/>
              <a:t>…after dry ashing</a:t>
            </a:r>
            <a:endParaRPr lang="el-GR" sz="2400" dirty="0"/>
          </a:p>
        </p:txBody>
      </p:sp>
    </p:spTree>
    <p:extLst>
      <p:ext uri="{BB962C8B-B14F-4D97-AF65-F5344CB8AC3E}">
        <p14:creationId xmlns:p14="http://schemas.microsoft.com/office/powerpoint/2010/main" val="238497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4711365"/>
              </p:ext>
            </p:extLst>
          </p:nvPr>
        </p:nvGraphicFramePr>
        <p:xfrm>
          <a:off x="-36000" y="1279069"/>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2544650" y="1484784"/>
            <a:ext cx="4071179" cy="584775"/>
          </a:xfrm>
          <a:prstGeom prst="rect">
            <a:avLst/>
          </a:prstGeom>
          <a:noFill/>
        </p:spPr>
        <p:txBody>
          <a:bodyPr wrap="none" rtlCol="0">
            <a:spAutoFit/>
          </a:bodyPr>
          <a:lstStyle/>
          <a:p>
            <a:r>
              <a:rPr lang="en-US" sz="3200" dirty="0" smtClean="0">
                <a:solidFill>
                  <a:schemeClr val="bg1"/>
                </a:solidFill>
              </a:rPr>
              <a:t>Materials and Methods</a:t>
            </a:r>
            <a:endParaRPr lang="el-GR" sz="3200" dirty="0">
              <a:solidFill>
                <a:schemeClr val="bg1"/>
              </a:solidFill>
            </a:endParaRPr>
          </a:p>
        </p:txBody>
      </p:sp>
      <p:sp>
        <p:nvSpPr>
          <p:cNvPr id="6" name="TextBox 5"/>
          <p:cNvSpPr txBox="1"/>
          <p:nvPr/>
        </p:nvSpPr>
        <p:spPr>
          <a:xfrm>
            <a:off x="2051720" y="2204864"/>
            <a:ext cx="5376985" cy="3323987"/>
          </a:xfrm>
          <a:prstGeom prst="rect">
            <a:avLst/>
          </a:prstGeom>
          <a:noFill/>
        </p:spPr>
        <p:txBody>
          <a:bodyPr wrap="none" rtlCol="0">
            <a:spAutoFit/>
          </a:bodyPr>
          <a:lstStyle/>
          <a:p>
            <a:pPr marL="514350" indent="-514350">
              <a:lnSpc>
                <a:spcPct val="150000"/>
              </a:lnSpc>
              <a:buAutoNum type="arabicPeriod"/>
            </a:pPr>
            <a:r>
              <a:rPr lang="en-US" sz="2800" dirty="0" smtClean="0">
                <a:solidFill>
                  <a:schemeClr val="bg1">
                    <a:lumMod val="85000"/>
                  </a:schemeClr>
                </a:solidFill>
              </a:rPr>
              <a:t>Sample collection</a:t>
            </a:r>
          </a:p>
          <a:p>
            <a:pPr marL="514350" indent="-514350">
              <a:lnSpc>
                <a:spcPct val="150000"/>
              </a:lnSpc>
              <a:buAutoNum type="arabicPeriod"/>
            </a:pPr>
            <a:r>
              <a:rPr lang="en-US" sz="2800" dirty="0" smtClean="0">
                <a:solidFill>
                  <a:schemeClr val="bg1">
                    <a:lumMod val="85000"/>
                  </a:schemeClr>
                </a:solidFill>
              </a:rPr>
              <a:t>Sample pretreatment</a:t>
            </a:r>
          </a:p>
          <a:p>
            <a:pPr marL="514350" indent="-514350">
              <a:lnSpc>
                <a:spcPct val="150000"/>
              </a:lnSpc>
              <a:buAutoNum type="arabicPeriod"/>
            </a:pPr>
            <a:r>
              <a:rPr lang="en-US" sz="2800" dirty="0" smtClean="0"/>
              <a:t>Uranium separation</a:t>
            </a:r>
          </a:p>
          <a:p>
            <a:pPr marL="514350" indent="-514350">
              <a:lnSpc>
                <a:spcPct val="150000"/>
              </a:lnSpc>
              <a:buAutoNum type="arabicPeriod"/>
            </a:pPr>
            <a:r>
              <a:rPr lang="en-US" sz="2800" dirty="0" smtClean="0"/>
              <a:t>Source preparation</a:t>
            </a:r>
          </a:p>
          <a:p>
            <a:pPr marL="514350" indent="-514350">
              <a:lnSpc>
                <a:spcPct val="150000"/>
              </a:lnSpc>
              <a:buAutoNum type="arabicPeriod"/>
            </a:pPr>
            <a:r>
              <a:rPr lang="en-US" sz="2800" dirty="0" smtClean="0">
                <a:solidFill>
                  <a:schemeClr val="bg1">
                    <a:lumMod val="85000"/>
                  </a:schemeClr>
                </a:solidFill>
              </a:rPr>
              <a:t>Counting by alpha spectrometry</a:t>
            </a:r>
            <a:endParaRPr lang="el-GR" sz="2800" dirty="0">
              <a:solidFill>
                <a:schemeClr val="bg1">
                  <a:lumMod val="85000"/>
                </a:schemeClr>
              </a:solidFill>
            </a:endParaRPr>
          </a:p>
        </p:txBody>
      </p:sp>
    </p:spTree>
    <p:extLst>
      <p:ext uri="{BB962C8B-B14F-4D97-AF65-F5344CB8AC3E}">
        <p14:creationId xmlns:p14="http://schemas.microsoft.com/office/powerpoint/2010/main" val="408813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55" y="980728"/>
            <a:ext cx="2274597" cy="646331"/>
          </a:xfrm>
          <a:prstGeom prst="rect">
            <a:avLst/>
          </a:prstGeom>
          <a:noFill/>
        </p:spPr>
        <p:txBody>
          <a:bodyPr wrap="none" rtlCol="0">
            <a:spAutoFit/>
          </a:bodyPr>
          <a:lstStyle/>
          <a:p>
            <a:r>
              <a:rPr lang="en-US" u="sng" dirty="0" smtClean="0"/>
              <a:t>3. Uranium separation</a:t>
            </a:r>
          </a:p>
          <a:p>
            <a:endParaRPr lang="el-GR" u="sng"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776" t="26740" r="37314" b="7463"/>
          <a:stretch/>
        </p:blipFill>
        <p:spPr>
          <a:xfrm>
            <a:off x="179512" y="2012925"/>
            <a:ext cx="2552132" cy="4512419"/>
          </a:xfrm>
          <a:prstGeom prst="rect">
            <a:avLst/>
          </a:prstGeom>
          <a:scene3d>
            <a:camera prst="orthographicFront"/>
            <a:lightRig rig="balanced" dir="t"/>
          </a:scene3d>
          <a:sp3d>
            <a:bevelT/>
          </a:sp3d>
        </p:spPr>
      </p:pic>
      <p:sp>
        <p:nvSpPr>
          <p:cNvPr id="11" name="TextBox 10"/>
          <p:cNvSpPr txBox="1"/>
          <p:nvPr/>
        </p:nvSpPr>
        <p:spPr>
          <a:xfrm>
            <a:off x="313239" y="1438434"/>
            <a:ext cx="2242537" cy="622414"/>
          </a:xfrm>
          <a:prstGeom prst="rect">
            <a:avLst/>
          </a:prstGeom>
          <a:noFill/>
        </p:spPr>
        <p:txBody>
          <a:bodyPr wrap="none" rtlCol="0">
            <a:spAutoFit/>
          </a:bodyPr>
          <a:lstStyle/>
          <a:p>
            <a:pPr>
              <a:lnSpc>
                <a:spcPts val="2000"/>
              </a:lnSpc>
            </a:pPr>
            <a:r>
              <a:rPr lang="en-US" sz="2400" dirty="0" smtClean="0"/>
              <a:t>Ion exchange</a:t>
            </a:r>
          </a:p>
          <a:p>
            <a:pPr>
              <a:lnSpc>
                <a:spcPts val="2000"/>
              </a:lnSpc>
            </a:pPr>
            <a:r>
              <a:rPr lang="en-US" sz="2400" dirty="0" smtClean="0"/>
              <a:t>chromatography</a:t>
            </a:r>
            <a:endParaRPr lang="el-GR" sz="2400" dirty="0"/>
          </a:p>
        </p:txBody>
      </p:sp>
      <p:sp>
        <p:nvSpPr>
          <p:cNvPr id="18" name="TextBox 17"/>
          <p:cNvSpPr txBox="1"/>
          <p:nvPr/>
        </p:nvSpPr>
        <p:spPr>
          <a:xfrm>
            <a:off x="5406635" y="980728"/>
            <a:ext cx="2261709" cy="369332"/>
          </a:xfrm>
          <a:prstGeom prst="rect">
            <a:avLst/>
          </a:prstGeom>
          <a:noFill/>
        </p:spPr>
        <p:txBody>
          <a:bodyPr wrap="none" rtlCol="0">
            <a:spAutoFit/>
          </a:bodyPr>
          <a:lstStyle/>
          <a:p>
            <a:r>
              <a:rPr lang="en-US" u="sng" dirty="0" smtClean="0"/>
              <a:t>4. Source preparation</a:t>
            </a:r>
            <a:endParaRPr lang="el-GR" u="sng" dirty="0"/>
          </a:p>
        </p:txBody>
      </p:sp>
      <p:sp>
        <p:nvSpPr>
          <p:cNvPr id="19" name="TextBox 18"/>
          <p:cNvSpPr txBox="1"/>
          <p:nvPr/>
        </p:nvSpPr>
        <p:spPr>
          <a:xfrm>
            <a:off x="3438126" y="2302530"/>
            <a:ext cx="2862066" cy="622414"/>
          </a:xfrm>
          <a:prstGeom prst="rect">
            <a:avLst/>
          </a:prstGeom>
          <a:noFill/>
        </p:spPr>
        <p:txBody>
          <a:bodyPr wrap="none" rtlCol="0">
            <a:spAutoFit/>
          </a:bodyPr>
          <a:lstStyle/>
          <a:p>
            <a:pPr algn="ctr">
              <a:lnSpc>
                <a:spcPts val="2000"/>
              </a:lnSpc>
            </a:pPr>
            <a:r>
              <a:rPr lang="en-US" sz="2400" dirty="0" smtClean="0"/>
              <a:t>Electrodeposition</a:t>
            </a:r>
          </a:p>
          <a:p>
            <a:pPr algn="ctr">
              <a:lnSpc>
                <a:spcPts val="2000"/>
              </a:lnSpc>
            </a:pPr>
            <a:r>
              <a:rPr lang="en-US" sz="2400" dirty="0" smtClean="0"/>
              <a:t>on stainless steel disk</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1862" t="23409" r="8362" b="10056"/>
          <a:stretch/>
        </p:blipFill>
        <p:spPr>
          <a:xfrm>
            <a:off x="3427918" y="2872734"/>
            <a:ext cx="2872274" cy="3652610"/>
          </a:xfrm>
          <a:prstGeom prst="rect">
            <a:avLst/>
          </a:prstGeom>
          <a:scene3d>
            <a:camera prst="orthographicFront"/>
            <a:lightRig rig="balanced" dir="t"/>
          </a:scene3d>
          <a:sp3d>
            <a:bevelT/>
          </a:sp3d>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7499" t="17316" r="22223" b="6667"/>
          <a:stretch/>
        </p:blipFill>
        <p:spPr>
          <a:xfrm>
            <a:off x="6718024" y="4293096"/>
            <a:ext cx="2318472" cy="2193987"/>
          </a:xfrm>
          <a:prstGeom prst="rect">
            <a:avLst/>
          </a:prstGeom>
          <a:scene3d>
            <a:camera prst="orthographicFront"/>
            <a:lightRig rig="balanced" dir="t"/>
          </a:scene3d>
          <a:sp3d>
            <a:bevelT/>
          </a:sp3d>
        </p:spPr>
      </p:pic>
      <p:sp>
        <p:nvSpPr>
          <p:cNvPr id="22" name="TextBox 21"/>
          <p:cNvSpPr txBox="1"/>
          <p:nvPr/>
        </p:nvSpPr>
        <p:spPr>
          <a:xfrm>
            <a:off x="6804248" y="3903439"/>
            <a:ext cx="2169633" cy="461665"/>
          </a:xfrm>
          <a:prstGeom prst="rect">
            <a:avLst/>
          </a:prstGeom>
          <a:noFill/>
        </p:spPr>
        <p:txBody>
          <a:bodyPr wrap="none" rtlCol="0">
            <a:spAutoFit/>
          </a:bodyPr>
          <a:lstStyle/>
          <a:p>
            <a:r>
              <a:rPr lang="en-US" sz="2400" dirty="0" smtClean="0"/>
              <a:t>Uranium source</a:t>
            </a:r>
            <a:endParaRPr lang="el-GR" sz="2400" dirty="0"/>
          </a:p>
        </p:txBody>
      </p:sp>
    </p:spTree>
    <p:extLst>
      <p:ext uri="{BB962C8B-B14F-4D97-AF65-F5344CB8AC3E}">
        <p14:creationId xmlns:p14="http://schemas.microsoft.com/office/powerpoint/2010/main" val="5045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1263421"/>
              </p:ext>
            </p:extLst>
          </p:nvPr>
        </p:nvGraphicFramePr>
        <p:xfrm>
          <a:off x="-36000" y="1279069"/>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2544650" y="1484784"/>
            <a:ext cx="4071179" cy="584775"/>
          </a:xfrm>
          <a:prstGeom prst="rect">
            <a:avLst/>
          </a:prstGeom>
          <a:noFill/>
        </p:spPr>
        <p:txBody>
          <a:bodyPr wrap="none" rtlCol="0">
            <a:spAutoFit/>
          </a:bodyPr>
          <a:lstStyle/>
          <a:p>
            <a:r>
              <a:rPr lang="en-US" sz="3200" dirty="0" smtClean="0">
                <a:solidFill>
                  <a:schemeClr val="bg1"/>
                </a:solidFill>
              </a:rPr>
              <a:t>Materials and Methods</a:t>
            </a:r>
            <a:endParaRPr lang="el-GR" sz="3200" dirty="0">
              <a:solidFill>
                <a:schemeClr val="bg1"/>
              </a:solidFill>
            </a:endParaRPr>
          </a:p>
        </p:txBody>
      </p:sp>
      <p:sp>
        <p:nvSpPr>
          <p:cNvPr id="6" name="TextBox 5"/>
          <p:cNvSpPr txBox="1"/>
          <p:nvPr/>
        </p:nvSpPr>
        <p:spPr>
          <a:xfrm>
            <a:off x="2051720" y="2204864"/>
            <a:ext cx="5376985" cy="3323987"/>
          </a:xfrm>
          <a:prstGeom prst="rect">
            <a:avLst/>
          </a:prstGeom>
          <a:noFill/>
        </p:spPr>
        <p:txBody>
          <a:bodyPr wrap="none" rtlCol="0">
            <a:spAutoFit/>
          </a:bodyPr>
          <a:lstStyle/>
          <a:p>
            <a:pPr marL="514350" indent="-514350">
              <a:lnSpc>
                <a:spcPct val="150000"/>
              </a:lnSpc>
              <a:buAutoNum type="arabicPeriod"/>
            </a:pPr>
            <a:r>
              <a:rPr lang="en-US" sz="2800" dirty="0" smtClean="0">
                <a:solidFill>
                  <a:schemeClr val="bg1">
                    <a:lumMod val="85000"/>
                  </a:schemeClr>
                </a:solidFill>
              </a:rPr>
              <a:t>Sample collection</a:t>
            </a:r>
          </a:p>
          <a:p>
            <a:pPr marL="514350" indent="-514350">
              <a:lnSpc>
                <a:spcPct val="150000"/>
              </a:lnSpc>
              <a:buAutoNum type="arabicPeriod"/>
            </a:pPr>
            <a:r>
              <a:rPr lang="en-US" sz="2800" dirty="0" smtClean="0">
                <a:solidFill>
                  <a:schemeClr val="bg1">
                    <a:lumMod val="85000"/>
                  </a:schemeClr>
                </a:solidFill>
              </a:rPr>
              <a:t>Sample pretreatment</a:t>
            </a:r>
          </a:p>
          <a:p>
            <a:pPr marL="514350" indent="-514350">
              <a:lnSpc>
                <a:spcPct val="150000"/>
              </a:lnSpc>
              <a:buAutoNum type="arabicPeriod"/>
            </a:pPr>
            <a:r>
              <a:rPr lang="en-US" sz="2800" dirty="0" smtClean="0">
                <a:solidFill>
                  <a:schemeClr val="bg1">
                    <a:lumMod val="85000"/>
                  </a:schemeClr>
                </a:solidFill>
              </a:rPr>
              <a:t>Uranium separation</a:t>
            </a:r>
          </a:p>
          <a:p>
            <a:pPr marL="514350" indent="-514350">
              <a:lnSpc>
                <a:spcPct val="150000"/>
              </a:lnSpc>
              <a:buAutoNum type="arabicPeriod"/>
            </a:pPr>
            <a:r>
              <a:rPr lang="en-US" sz="2800" dirty="0" smtClean="0">
                <a:solidFill>
                  <a:schemeClr val="bg1">
                    <a:lumMod val="75000"/>
                  </a:schemeClr>
                </a:solidFill>
              </a:rPr>
              <a:t>Source preparation</a:t>
            </a:r>
          </a:p>
          <a:p>
            <a:pPr marL="514350" indent="-514350">
              <a:lnSpc>
                <a:spcPct val="150000"/>
              </a:lnSpc>
              <a:buAutoNum type="arabicPeriod"/>
            </a:pPr>
            <a:r>
              <a:rPr lang="en-US" sz="2800" dirty="0" smtClean="0"/>
              <a:t>Counting by alpha spectrometry</a:t>
            </a:r>
            <a:endParaRPr lang="el-GR" sz="2800" dirty="0"/>
          </a:p>
        </p:txBody>
      </p:sp>
    </p:spTree>
    <p:extLst>
      <p:ext uri="{BB962C8B-B14F-4D97-AF65-F5344CB8AC3E}">
        <p14:creationId xmlns:p14="http://schemas.microsoft.com/office/powerpoint/2010/main" val="3322052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0955" y="1187460"/>
            <a:ext cx="3422091" cy="646331"/>
          </a:xfrm>
          <a:prstGeom prst="rect">
            <a:avLst/>
          </a:prstGeom>
          <a:noFill/>
        </p:spPr>
        <p:txBody>
          <a:bodyPr wrap="none" rtlCol="0">
            <a:spAutoFit/>
          </a:bodyPr>
          <a:lstStyle/>
          <a:p>
            <a:r>
              <a:rPr lang="en-US" u="sng" dirty="0"/>
              <a:t>5</a:t>
            </a:r>
            <a:r>
              <a:rPr lang="en-US" u="sng" dirty="0" smtClean="0"/>
              <a:t>. Counting by alpha spectrometry</a:t>
            </a:r>
          </a:p>
          <a:p>
            <a:endParaRPr lang="el-GR" u="sng" dirty="0"/>
          </a:p>
        </p:txBody>
      </p:sp>
      <p:pic>
        <p:nvPicPr>
          <p:cNvPr id="5" name="Picture 46" descr="image12"/>
          <p:cNvPicPr>
            <a:picLocks noChangeAspect="1" noChangeArrowheads="1"/>
          </p:cNvPicPr>
          <p:nvPr/>
        </p:nvPicPr>
        <p:blipFill>
          <a:blip r:embed="rId2" cstate="print"/>
          <a:srcRect/>
          <a:stretch>
            <a:fillRect/>
          </a:stretch>
        </p:blipFill>
        <p:spPr bwMode="auto">
          <a:xfrm>
            <a:off x="4758783" y="3605091"/>
            <a:ext cx="3219353" cy="2414515"/>
          </a:xfrm>
          <a:prstGeom prst="rect">
            <a:avLst/>
          </a:prstGeom>
          <a:noFill/>
          <a:ln>
            <a:noFill/>
          </a:ln>
          <a:effectLst/>
          <a:scene3d>
            <a:camera prst="orthographicFront">
              <a:rot lat="0" lon="0" rev="0"/>
            </a:camera>
            <a:lightRig rig="balanced" dir="t"/>
          </a:scene3d>
          <a:sp3d>
            <a:bevelT w="88900" h="88900"/>
          </a:sp3d>
        </p:spPr>
      </p:pic>
      <p:pic>
        <p:nvPicPr>
          <p:cNvPr id="7" name="Picture 6" descr="aspect"/>
          <p:cNvPicPr>
            <a:picLocks noChangeAspect="1" noChangeArrowheads="1"/>
          </p:cNvPicPr>
          <p:nvPr/>
        </p:nvPicPr>
        <p:blipFill>
          <a:blip r:embed="rId3"/>
          <a:srcRect l="41177" t="-412" b="27385"/>
          <a:stretch>
            <a:fillRect/>
          </a:stretch>
        </p:blipFill>
        <p:spPr bwMode="auto">
          <a:xfrm>
            <a:off x="467543" y="2612776"/>
            <a:ext cx="3671910" cy="3418926"/>
          </a:xfrm>
          <a:prstGeom prst="rect">
            <a:avLst/>
          </a:prstGeom>
          <a:noFill/>
          <a:scene3d>
            <a:camera prst="orthographicFront"/>
            <a:lightRig rig="threePt" dir="t"/>
          </a:scene3d>
          <a:sp3d>
            <a:bevelT/>
          </a:sp3d>
        </p:spPr>
      </p:pic>
      <p:sp>
        <p:nvSpPr>
          <p:cNvPr id="2" name="TextBox 1"/>
          <p:cNvSpPr txBox="1"/>
          <p:nvPr/>
        </p:nvSpPr>
        <p:spPr>
          <a:xfrm>
            <a:off x="5261143" y="2991397"/>
            <a:ext cx="2191177" cy="400110"/>
          </a:xfrm>
          <a:prstGeom prst="rect">
            <a:avLst/>
          </a:prstGeom>
          <a:noFill/>
        </p:spPr>
        <p:txBody>
          <a:bodyPr wrap="none" rtlCol="0">
            <a:spAutoFit/>
          </a:bodyPr>
          <a:lstStyle/>
          <a:p>
            <a:r>
              <a:rPr lang="en-US" sz="2000" dirty="0" smtClean="0"/>
              <a:t>Counting for 5 days</a:t>
            </a:r>
            <a:endParaRPr lang="el-GR" sz="2000" dirty="0"/>
          </a:p>
        </p:txBody>
      </p:sp>
      <p:sp>
        <p:nvSpPr>
          <p:cNvPr id="3" name="TextBox 2"/>
          <p:cNvSpPr txBox="1"/>
          <p:nvPr/>
        </p:nvSpPr>
        <p:spPr>
          <a:xfrm>
            <a:off x="323528" y="1772816"/>
            <a:ext cx="5812360" cy="646331"/>
          </a:xfrm>
          <a:prstGeom prst="rect">
            <a:avLst/>
          </a:prstGeom>
          <a:noFill/>
        </p:spPr>
        <p:txBody>
          <a:bodyPr wrap="none" rtlCol="0">
            <a:spAutoFit/>
          </a:bodyPr>
          <a:lstStyle/>
          <a:p>
            <a:r>
              <a:rPr lang="en-US" dirty="0" smtClean="0"/>
              <a:t>Integrated </a:t>
            </a:r>
            <a:r>
              <a:rPr lang="en-US" dirty="0"/>
              <a:t>alpha spectroscopic system (</a:t>
            </a:r>
            <a:r>
              <a:rPr lang="en-US" dirty="0" smtClean="0"/>
              <a:t>Canberra)</a:t>
            </a:r>
          </a:p>
          <a:p>
            <a:r>
              <a:rPr lang="en-US" dirty="0" smtClean="0"/>
              <a:t>with 12 </a:t>
            </a:r>
            <a:r>
              <a:rPr lang="en-US" dirty="0"/>
              <a:t>passivated implanted planar silicon (PIPS) detectors </a:t>
            </a:r>
            <a:endParaRPr lang="el-GR" dirty="0"/>
          </a:p>
        </p:txBody>
      </p:sp>
    </p:spTree>
    <p:extLst>
      <p:ext uri="{BB962C8B-B14F-4D97-AF65-F5344CB8AC3E}">
        <p14:creationId xmlns:p14="http://schemas.microsoft.com/office/powerpoint/2010/main" val="379173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1844102"/>
              </p:ext>
            </p:extLst>
          </p:nvPr>
        </p:nvGraphicFramePr>
        <p:xfrm>
          <a:off x="-36000" y="3068960"/>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3868737" y="3286800"/>
            <a:ext cx="1406539" cy="584775"/>
          </a:xfrm>
          <a:prstGeom prst="rect">
            <a:avLst/>
          </a:prstGeom>
          <a:noFill/>
        </p:spPr>
        <p:txBody>
          <a:bodyPr wrap="none" rtlCol="0">
            <a:spAutoFit/>
          </a:bodyPr>
          <a:lstStyle/>
          <a:p>
            <a:pPr algn="ctr"/>
            <a:r>
              <a:rPr lang="en-US" sz="3200" b="1" dirty="0" smtClean="0">
                <a:solidFill>
                  <a:schemeClr val="bg1"/>
                </a:solidFill>
              </a:rPr>
              <a:t>Results</a:t>
            </a:r>
            <a:endParaRPr lang="el-GR" sz="3200" b="1" dirty="0">
              <a:solidFill>
                <a:schemeClr val="bg1"/>
              </a:solidFill>
            </a:endParaRPr>
          </a:p>
        </p:txBody>
      </p:sp>
    </p:spTree>
    <p:extLst>
      <p:ext uri="{BB962C8B-B14F-4D97-AF65-F5344CB8AC3E}">
        <p14:creationId xmlns:p14="http://schemas.microsoft.com/office/powerpoint/2010/main" val="238481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5896225"/>
              </p:ext>
            </p:extLst>
          </p:nvPr>
        </p:nvGraphicFramePr>
        <p:xfrm>
          <a:off x="-36000" y="3068960"/>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3417261" y="3286800"/>
            <a:ext cx="2309479" cy="584775"/>
          </a:xfrm>
          <a:prstGeom prst="rect">
            <a:avLst/>
          </a:prstGeom>
          <a:noFill/>
        </p:spPr>
        <p:txBody>
          <a:bodyPr wrap="none" rtlCol="0">
            <a:spAutoFit/>
          </a:bodyPr>
          <a:lstStyle/>
          <a:p>
            <a:pPr algn="ctr"/>
            <a:r>
              <a:rPr lang="en-US" sz="3200" b="1" dirty="0" smtClean="0">
                <a:solidFill>
                  <a:schemeClr val="bg1"/>
                </a:solidFill>
              </a:rPr>
              <a:t>Introduction</a:t>
            </a:r>
            <a:endParaRPr lang="el-GR" sz="3200" b="1" dirty="0">
              <a:solidFill>
                <a:schemeClr val="bg1"/>
              </a:solidFill>
            </a:endParaRPr>
          </a:p>
        </p:txBody>
      </p:sp>
    </p:spTree>
    <p:extLst>
      <p:ext uri="{BB962C8B-B14F-4D97-AF65-F5344CB8AC3E}">
        <p14:creationId xmlns:p14="http://schemas.microsoft.com/office/powerpoint/2010/main" val="1344633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0702345"/>
              </p:ext>
            </p:extLst>
          </p:nvPr>
        </p:nvGraphicFramePr>
        <p:xfrm>
          <a:off x="89029" y="1700808"/>
          <a:ext cx="8899758" cy="3852000"/>
        </p:xfrm>
        <a:graphic>
          <a:graphicData uri="http://schemas.openxmlformats.org/drawingml/2006/table">
            <a:tbl>
              <a:tblPr firstRow="1" firstCol="1" bandRow="1">
                <a:tableStyleId>{5C22544A-7EE6-4342-B048-85BDC9FD1C3A}</a:tableStyleId>
              </a:tblPr>
              <a:tblGrid>
                <a:gridCol w="960524"/>
                <a:gridCol w="960524"/>
                <a:gridCol w="1034411"/>
                <a:gridCol w="1785600"/>
                <a:gridCol w="1786629"/>
                <a:gridCol w="1116000"/>
                <a:gridCol w="1256070"/>
              </a:tblGrid>
              <a:tr h="576000">
                <a:tc>
                  <a:txBody>
                    <a:bodyPr/>
                    <a:lstStyle/>
                    <a:p>
                      <a:pPr algn="l">
                        <a:lnSpc>
                          <a:spcPts val="1700"/>
                        </a:lnSpc>
                        <a:spcAft>
                          <a:spcPts val="0"/>
                        </a:spcAft>
                      </a:pPr>
                      <a:r>
                        <a:rPr lang="en-US" sz="2000" dirty="0">
                          <a:solidFill>
                            <a:schemeClr val="tx1"/>
                          </a:solidFill>
                          <a:effectLst/>
                        </a:rPr>
                        <a:t>Sample </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chemeClr val="tx1"/>
                          </a:solidFill>
                          <a:effectLst/>
                        </a:rPr>
                        <a:t>Gender</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chemeClr val="tx1"/>
                          </a:solidFill>
                          <a:effectLst/>
                        </a:rPr>
                        <a:t>Country </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baseline="30000" smtClean="0">
                          <a:solidFill>
                            <a:schemeClr val="tx1"/>
                          </a:solidFill>
                          <a:effectLst/>
                        </a:rPr>
                        <a:t>238</a:t>
                      </a:r>
                      <a:r>
                        <a:rPr lang="en-US" sz="2000" smtClean="0">
                          <a:solidFill>
                            <a:schemeClr val="tx1"/>
                          </a:solidFill>
                          <a:effectLst/>
                        </a:rPr>
                        <a:t>U</a:t>
                      </a:r>
                    </a:p>
                    <a:p>
                      <a:pPr algn="ctr">
                        <a:lnSpc>
                          <a:spcPts val="1700"/>
                        </a:lnSpc>
                        <a:spcAft>
                          <a:spcPts val="0"/>
                        </a:spcAft>
                      </a:pPr>
                      <a:r>
                        <a:rPr lang="en-US" sz="2000" smtClean="0">
                          <a:solidFill>
                            <a:schemeClr val="tx1"/>
                          </a:solidFill>
                          <a:effectLst/>
                        </a:rPr>
                        <a:t>(mBq/g</a:t>
                      </a:r>
                      <a:r>
                        <a:rPr lang="en-US" sz="2000" dirty="0">
                          <a:solidFill>
                            <a:schemeClr val="tx1"/>
                          </a:solidFill>
                          <a:effectLst/>
                        </a:rPr>
                        <a:t>)</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baseline="30000" dirty="0" smtClean="0">
                          <a:solidFill>
                            <a:schemeClr val="tx1"/>
                          </a:solidFill>
                          <a:effectLst/>
                        </a:rPr>
                        <a:t>234</a:t>
                      </a:r>
                      <a:r>
                        <a:rPr lang="en-US" sz="2000" dirty="0" smtClean="0">
                          <a:solidFill>
                            <a:schemeClr val="tx1"/>
                          </a:solidFill>
                          <a:effectLst/>
                        </a:rPr>
                        <a:t>U</a:t>
                      </a:r>
                    </a:p>
                    <a:p>
                      <a:pPr algn="ctr">
                        <a:lnSpc>
                          <a:spcPts val="1700"/>
                        </a:lnSpc>
                        <a:spcAft>
                          <a:spcPts val="0"/>
                        </a:spcAft>
                      </a:pPr>
                      <a:r>
                        <a:rPr lang="en-US" sz="2000" dirty="0" smtClean="0">
                          <a:solidFill>
                            <a:schemeClr val="tx1"/>
                          </a:solidFill>
                          <a:effectLst/>
                        </a:rPr>
                        <a:t>(mBq/g</a:t>
                      </a:r>
                      <a:r>
                        <a:rPr lang="en-US" sz="2000" dirty="0">
                          <a:solidFill>
                            <a:schemeClr val="tx1"/>
                          </a:solidFill>
                          <a:effectLst/>
                        </a:rPr>
                        <a:t>)</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baseline="30000" dirty="0">
                          <a:solidFill>
                            <a:schemeClr val="tx1"/>
                          </a:solidFill>
                          <a:effectLst/>
                        </a:rPr>
                        <a:t>234</a:t>
                      </a:r>
                      <a:r>
                        <a:rPr lang="en-US" sz="2000" dirty="0">
                          <a:solidFill>
                            <a:schemeClr val="tx1"/>
                          </a:solidFill>
                          <a:effectLst/>
                        </a:rPr>
                        <a:t>U/</a:t>
                      </a:r>
                      <a:r>
                        <a:rPr lang="en-US" sz="2000" baseline="30000" dirty="0">
                          <a:solidFill>
                            <a:schemeClr val="tx1"/>
                          </a:solidFill>
                          <a:effectLst/>
                        </a:rPr>
                        <a:t>238</a:t>
                      </a:r>
                      <a:r>
                        <a:rPr lang="en-US" sz="2000" dirty="0">
                          <a:solidFill>
                            <a:schemeClr val="tx1"/>
                          </a:solidFill>
                          <a:effectLst/>
                        </a:rPr>
                        <a:t>U</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baseline="30000" dirty="0">
                          <a:solidFill>
                            <a:schemeClr val="tx1"/>
                          </a:solidFill>
                          <a:effectLst/>
                        </a:rPr>
                        <a:t>238</a:t>
                      </a:r>
                      <a:r>
                        <a:rPr lang="en-US" sz="2000" dirty="0">
                          <a:solidFill>
                            <a:schemeClr val="tx1"/>
                          </a:solidFill>
                          <a:effectLst/>
                        </a:rPr>
                        <a:t>U (ng/g)</a:t>
                      </a:r>
                      <a:endParaRPr lang="el-GR" sz="3200" dirty="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S1</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chemeClr val="tx1"/>
                          </a:solidFill>
                          <a:effectLst/>
                        </a:rPr>
                        <a:t>F</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chemeClr val="tx1"/>
                          </a:solidFill>
                          <a:effectLst/>
                        </a:rPr>
                        <a:t>B&amp;H</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dirty="0" smtClean="0">
                          <a:solidFill>
                            <a:schemeClr val="tx1"/>
                          </a:solidFill>
                          <a:effectLst/>
                        </a:rPr>
                        <a:t>0.16 </a:t>
                      </a:r>
                      <a:r>
                        <a:rPr lang="en-US" sz="2000" dirty="0">
                          <a:solidFill>
                            <a:schemeClr val="tx1"/>
                          </a:solidFill>
                          <a:effectLst/>
                        </a:rPr>
                        <a:t>± </a:t>
                      </a:r>
                      <a:r>
                        <a:rPr lang="en-US" sz="2000" dirty="0" smtClean="0">
                          <a:solidFill>
                            <a:schemeClr val="tx1"/>
                          </a:solidFill>
                          <a:effectLst/>
                        </a:rPr>
                        <a:t>0.06</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dirty="0" smtClean="0">
                          <a:solidFill>
                            <a:schemeClr val="tx1"/>
                          </a:solidFill>
                          <a:effectLst/>
                        </a:rPr>
                        <a:t>0.23 </a:t>
                      </a:r>
                      <a:r>
                        <a:rPr lang="en-US" sz="2000" dirty="0">
                          <a:solidFill>
                            <a:schemeClr val="tx1"/>
                          </a:solidFill>
                          <a:effectLst/>
                        </a:rPr>
                        <a:t>± </a:t>
                      </a:r>
                      <a:r>
                        <a:rPr lang="en-US" sz="2000" dirty="0" smtClean="0">
                          <a:solidFill>
                            <a:schemeClr val="tx1"/>
                          </a:solidFill>
                          <a:effectLst/>
                        </a:rPr>
                        <a:t>0.07</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dirty="0">
                          <a:solidFill>
                            <a:schemeClr val="tx1"/>
                          </a:solidFill>
                          <a:effectLst/>
                        </a:rPr>
                        <a:t>1.42</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chemeClr val="tx1"/>
                          </a:solidFill>
                          <a:effectLst/>
                        </a:rPr>
                        <a:t>12.9 ± </a:t>
                      </a:r>
                      <a:r>
                        <a:rPr lang="el-GR" sz="2000" dirty="0">
                          <a:solidFill>
                            <a:schemeClr val="tx1"/>
                          </a:solidFill>
                          <a:effectLst/>
                        </a:rPr>
                        <a:t>4</a:t>
                      </a:r>
                      <a:r>
                        <a:rPr lang="en-US" sz="2000" dirty="0">
                          <a:solidFill>
                            <a:schemeClr val="tx1"/>
                          </a:solidFill>
                          <a:effectLst/>
                        </a:rPr>
                        <a:t>.</a:t>
                      </a:r>
                      <a:r>
                        <a:rPr lang="el-GR" sz="2000" dirty="0">
                          <a:solidFill>
                            <a:schemeClr val="tx1"/>
                          </a:solidFill>
                          <a:effectLst/>
                        </a:rPr>
                        <a:t>6</a:t>
                      </a:r>
                      <a:endParaRPr lang="el-GR" sz="3200" dirty="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S2</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dirty="0">
                          <a:solidFill>
                            <a:schemeClr val="tx1"/>
                          </a:solidFill>
                          <a:effectLst/>
                        </a:rPr>
                        <a:t>F</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dirty="0">
                          <a:solidFill>
                            <a:schemeClr val="tx1"/>
                          </a:solidFill>
                          <a:effectLst/>
                        </a:rPr>
                        <a:t>PT</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0.39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0.09</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a:solidFill>
                            <a:schemeClr val="tx1"/>
                          </a:solidFill>
                          <a:effectLst/>
                        </a:rPr>
                        <a:t>0.85 ±</a:t>
                      </a:r>
                      <a:r>
                        <a:rPr lang="en-US" sz="2000">
                          <a:solidFill>
                            <a:schemeClr val="tx1"/>
                          </a:solidFill>
                          <a:effectLst/>
                        </a:rPr>
                        <a:t> 0.14</a:t>
                      </a:r>
                      <a:endParaRPr lang="el-GR" sz="320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a:solidFill>
                            <a:schemeClr val="tx1"/>
                          </a:solidFill>
                          <a:effectLst/>
                        </a:rPr>
                        <a:t>2.16</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31</a:t>
                      </a:r>
                      <a:r>
                        <a:rPr lang="en-US" sz="2000">
                          <a:solidFill>
                            <a:schemeClr val="tx1"/>
                          </a:solidFill>
                          <a:effectLst/>
                        </a:rPr>
                        <a:t>.</a:t>
                      </a:r>
                      <a:r>
                        <a:rPr lang="el-GR" sz="2000">
                          <a:solidFill>
                            <a:schemeClr val="tx1"/>
                          </a:solidFill>
                          <a:effectLst/>
                        </a:rPr>
                        <a:t>7 ± 7</a:t>
                      </a:r>
                      <a:r>
                        <a:rPr lang="en-US" sz="2000">
                          <a:solidFill>
                            <a:schemeClr val="tx1"/>
                          </a:solidFill>
                          <a:effectLst/>
                        </a:rPr>
                        <a:t>.</a:t>
                      </a:r>
                      <a:r>
                        <a:rPr lang="el-GR" sz="2000">
                          <a:solidFill>
                            <a:schemeClr val="tx1"/>
                          </a:solidFill>
                          <a:effectLst/>
                        </a:rPr>
                        <a:t>5</a:t>
                      </a:r>
                      <a:endParaRPr lang="el-GR" sz="320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S3</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F</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dirty="0">
                          <a:solidFill>
                            <a:schemeClr val="tx1"/>
                          </a:solidFill>
                          <a:effectLst/>
                        </a:rPr>
                        <a:t>GR</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0.13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0.03</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0.1</a:t>
                      </a:r>
                      <a:r>
                        <a:rPr lang="en-US" sz="2000" dirty="0" smtClean="0">
                          <a:solidFill>
                            <a:schemeClr val="tx1"/>
                          </a:solidFill>
                          <a:effectLst/>
                        </a:rPr>
                        <a:t>8</a:t>
                      </a:r>
                      <a:r>
                        <a:rPr lang="el-GR" sz="2000" dirty="0" smtClean="0">
                          <a:solidFill>
                            <a:schemeClr val="tx1"/>
                          </a:solidFill>
                          <a:effectLst/>
                        </a:rPr>
                        <a:t>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0.03</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a:solidFill>
                            <a:schemeClr val="tx1"/>
                          </a:solidFill>
                          <a:effectLst/>
                        </a:rPr>
                        <a:t>1.31</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10</a:t>
                      </a:r>
                      <a:r>
                        <a:rPr lang="en-US" sz="2000">
                          <a:solidFill>
                            <a:schemeClr val="tx1"/>
                          </a:solidFill>
                          <a:effectLst/>
                        </a:rPr>
                        <a:t>.</a:t>
                      </a:r>
                      <a:r>
                        <a:rPr lang="el-GR" sz="2000">
                          <a:solidFill>
                            <a:schemeClr val="tx1"/>
                          </a:solidFill>
                          <a:effectLst/>
                        </a:rPr>
                        <a:t>7 ± 2</a:t>
                      </a:r>
                      <a:r>
                        <a:rPr lang="en-US" sz="2000">
                          <a:solidFill>
                            <a:schemeClr val="tx1"/>
                          </a:solidFill>
                          <a:effectLst/>
                        </a:rPr>
                        <a:t>.</a:t>
                      </a:r>
                      <a:r>
                        <a:rPr lang="el-GR" sz="2000">
                          <a:solidFill>
                            <a:schemeClr val="tx1"/>
                          </a:solidFill>
                          <a:effectLst/>
                        </a:rPr>
                        <a:t>3</a:t>
                      </a:r>
                      <a:endParaRPr lang="el-GR" sz="320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S4</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M</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GR</a:t>
                      </a:r>
                      <a:endParaRPr lang="el-GR" sz="320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0.1</a:t>
                      </a:r>
                      <a:r>
                        <a:rPr lang="en-US" sz="2000" dirty="0" smtClean="0">
                          <a:solidFill>
                            <a:schemeClr val="tx1"/>
                          </a:solidFill>
                          <a:effectLst/>
                        </a:rPr>
                        <a:t>2</a:t>
                      </a:r>
                      <a:r>
                        <a:rPr lang="el-GR" sz="2000" dirty="0" smtClean="0">
                          <a:solidFill>
                            <a:schemeClr val="tx1"/>
                          </a:solidFill>
                          <a:effectLst/>
                        </a:rPr>
                        <a:t>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0.02</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0.21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0.04</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a:solidFill>
                            <a:schemeClr val="tx1"/>
                          </a:solidFill>
                          <a:effectLst/>
                        </a:rPr>
                        <a:t>1.83</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9</a:t>
                      </a:r>
                      <a:r>
                        <a:rPr lang="en-US" sz="2000">
                          <a:solidFill>
                            <a:schemeClr val="tx1"/>
                          </a:solidFill>
                          <a:effectLst/>
                        </a:rPr>
                        <a:t>.</a:t>
                      </a:r>
                      <a:r>
                        <a:rPr lang="el-GR" sz="2000">
                          <a:solidFill>
                            <a:schemeClr val="tx1"/>
                          </a:solidFill>
                          <a:effectLst/>
                        </a:rPr>
                        <a:t>2 ± 2</a:t>
                      </a:r>
                      <a:r>
                        <a:rPr lang="en-US" sz="2000">
                          <a:solidFill>
                            <a:schemeClr val="tx1"/>
                          </a:solidFill>
                          <a:effectLst/>
                        </a:rPr>
                        <a:t>.</a:t>
                      </a:r>
                      <a:r>
                        <a:rPr lang="el-GR" sz="2000">
                          <a:solidFill>
                            <a:schemeClr val="tx1"/>
                          </a:solidFill>
                          <a:effectLst/>
                        </a:rPr>
                        <a:t>0</a:t>
                      </a:r>
                      <a:endParaRPr lang="el-GR" sz="320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S5</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M</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GR</a:t>
                      </a:r>
                      <a:endParaRPr lang="el-GR" sz="320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0.89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0.09</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0.87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0.1</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a:solidFill>
                            <a:schemeClr val="tx1"/>
                          </a:solidFill>
                          <a:effectLst/>
                        </a:rPr>
                        <a:t>0.98</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71</a:t>
                      </a:r>
                      <a:r>
                        <a:rPr lang="en-US" sz="2000">
                          <a:solidFill>
                            <a:schemeClr val="tx1"/>
                          </a:solidFill>
                          <a:effectLst/>
                        </a:rPr>
                        <a:t>.</a:t>
                      </a:r>
                      <a:r>
                        <a:rPr lang="el-GR" sz="2000">
                          <a:solidFill>
                            <a:schemeClr val="tx1"/>
                          </a:solidFill>
                          <a:effectLst/>
                        </a:rPr>
                        <a:t>9 ± 7</a:t>
                      </a:r>
                      <a:r>
                        <a:rPr lang="en-US" sz="2000">
                          <a:solidFill>
                            <a:schemeClr val="tx1"/>
                          </a:solidFill>
                          <a:effectLst/>
                        </a:rPr>
                        <a:t>.</a:t>
                      </a:r>
                      <a:r>
                        <a:rPr lang="el-GR" sz="2000">
                          <a:solidFill>
                            <a:schemeClr val="tx1"/>
                          </a:solidFill>
                          <a:effectLst/>
                        </a:rPr>
                        <a:t>7</a:t>
                      </a:r>
                      <a:endParaRPr lang="el-GR" sz="320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S6</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F</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AUS</a:t>
                      </a:r>
                      <a:endParaRPr lang="el-GR" sz="320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dirty="0">
                          <a:solidFill>
                            <a:schemeClr val="tx1"/>
                          </a:solidFill>
                          <a:effectLst/>
                        </a:rPr>
                        <a:t>&lt; </a:t>
                      </a:r>
                      <a:r>
                        <a:rPr lang="en-US" sz="2000" dirty="0" smtClean="0">
                          <a:solidFill>
                            <a:schemeClr val="tx1"/>
                          </a:solidFill>
                          <a:effectLst/>
                        </a:rPr>
                        <a:t>LD</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0.46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0.09</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n-US" sz="2000" dirty="0">
                          <a:solidFill>
                            <a:schemeClr val="tx1"/>
                          </a:solidFill>
                          <a:effectLst/>
                        </a:rPr>
                        <a:t>-</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a:solidFill>
                            <a:schemeClr val="tx1"/>
                          </a:solidFill>
                          <a:effectLst/>
                        </a:rPr>
                        <a:t>-</a:t>
                      </a:r>
                      <a:endParaRPr lang="el-GR" sz="3200">
                        <a:solidFill>
                          <a:schemeClr val="tx1"/>
                        </a:solidFill>
                        <a:effectLst/>
                        <a:latin typeface="Times New Roman"/>
                        <a:ea typeface="Times New Roman"/>
                      </a:endParaRPr>
                    </a:p>
                  </a:txBody>
                  <a:tcPr marL="68580" marR="68580" marT="0" marB="0" anchor="ctr"/>
                </a:tc>
              </a:tr>
              <a:tr h="468000">
                <a:tc>
                  <a:txBody>
                    <a:bodyPr/>
                    <a:lstStyle/>
                    <a:p>
                      <a:pPr algn="l">
                        <a:lnSpc>
                          <a:spcPts val="1700"/>
                        </a:lnSpc>
                        <a:spcAft>
                          <a:spcPts val="0"/>
                        </a:spcAft>
                      </a:pPr>
                      <a:r>
                        <a:rPr lang="en-US" sz="2000" dirty="0" smtClean="0">
                          <a:solidFill>
                            <a:schemeClr val="tx1"/>
                          </a:solidFill>
                          <a:effectLst/>
                        </a:rPr>
                        <a:t>S7</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F</a:t>
                      </a:r>
                      <a:endParaRPr lang="el-GR" sz="320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a:solidFill>
                            <a:schemeClr val="tx1"/>
                          </a:solidFill>
                          <a:effectLst/>
                        </a:rPr>
                        <a:t>UK</a:t>
                      </a:r>
                      <a:endParaRPr lang="el-GR" sz="320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0.46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0.07</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smtClean="0">
                          <a:solidFill>
                            <a:schemeClr val="tx1"/>
                          </a:solidFill>
                          <a:effectLst/>
                        </a:rPr>
                        <a:t>0.4</a:t>
                      </a:r>
                      <a:r>
                        <a:rPr lang="en-US" sz="2000" dirty="0" smtClean="0">
                          <a:solidFill>
                            <a:schemeClr val="tx1"/>
                          </a:solidFill>
                          <a:effectLst/>
                        </a:rPr>
                        <a:t>5</a:t>
                      </a:r>
                      <a:r>
                        <a:rPr lang="el-GR" sz="2000" dirty="0" smtClean="0">
                          <a:solidFill>
                            <a:schemeClr val="tx1"/>
                          </a:solidFill>
                          <a:effectLst/>
                        </a:rPr>
                        <a:t> </a:t>
                      </a:r>
                      <a:r>
                        <a:rPr lang="el-GR" sz="2000" dirty="0">
                          <a:solidFill>
                            <a:schemeClr val="tx1"/>
                          </a:solidFill>
                          <a:effectLst/>
                        </a:rPr>
                        <a:t>±</a:t>
                      </a:r>
                      <a:r>
                        <a:rPr lang="en-US" sz="2000" dirty="0">
                          <a:solidFill>
                            <a:schemeClr val="tx1"/>
                          </a:solidFill>
                          <a:effectLst/>
                        </a:rPr>
                        <a:t> </a:t>
                      </a:r>
                      <a:r>
                        <a:rPr lang="en-US" sz="2000" dirty="0" smtClean="0">
                          <a:solidFill>
                            <a:schemeClr val="tx1"/>
                          </a:solidFill>
                          <a:effectLst/>
                        </a:rPr>
                        <a:t>0.08</a:t>
                      </a:r>
                      <a:endParaRPr lang="el-GR" sz="3200" dirty="0">
                        <a:solidFill>
                          <a:schemeClr val="tx1"/>
                        </a:solidFill>
                        <a:effectLst/>
                        <a:latin typeface="Times New Roman"/>
                        <a:ea typeface="Times New Roman"/>
                      </a:endParaRPr>
                    </a:p>
                  </a:txBody>
                  <a:tcPr marL="68580" marR="68580" marT="0" marB="0" anchor="ctr"/>
                </a:tc>
                <a:tc>
                  <a:txBody>
                    <a:bodyPr/>
                    <a:lstStyle/>
                    <a:p>
                      <a:pPr algn="ctr">
                        <a:lnSpc>
                          <a:spcPts val="1700"/>
                        </a:lnSpc>
                        <a:spcAft>
                          <a:spcPts val="0"/>
                        </a:spcAft>
                      </a:pPr>
                      <a:r>
                        <a:rPr lang="el-GR" sz="2000" dirty="0">
                          <a:solidFill>
                            <a:schemeClr val="tx1"/>
                          </a:solidFill>
                          <a:effectLst/>
                        </a:rPr>
                        <a:t>0.96</a:t>
                      </a:r>
                      <a:endParaRPr lang="el-GR" sz="3200" dirty="0">
                        <a:solidFill>
                          <a:schemeClr val="tx1"/>
                        </a:solidFill>
                        <a:effectLst/>
                        <a:latin typeface="Times New Roman"/>
                        <a:ea typeface="Times New Roman"/>
                      </a:endParaRPr>
                    </a:p>
                  </a:txBody>
                  <a:tcPr marL="68580" marR="68580" marT="0" marB="0" anchor="ctr"/>
                </a:tc>
                <a:tc>
                  <a:txBody>
                    <a:bodyPr/>
                    <a:lstStyle/>
                    <a:p>
                      <a:pPr algn="l">
                        <a:lnSpc>
                          <a:spcPts val="1700"/>
                        </a:lnSpc>
                        <a:spcAft>
                          <a:spcPts val="0"/>
                        </a:spcAft>
                      </a:pPr>
                      <a:r>
                        <a:rPr lang="el-GR" sz="2000" dirty="0">
                          <a:solidFill>
                            <a:schemeClr val="tx1"/>
                          </a:solidFill>
                          <a:effectLst/>
                        </a:rPr>
                        <a:t>37</a:t>
                      </a:r>
                      <a:r>
                        <a:rPr lang="en-US" sz="2000" dirty="0">
                          <a:solidFill>
                            <a:schemeClr val="tx1"/>
                          </a:solidFill>
                          <a:effectLst/>
                        </a:rPr>
                        <a:t>.</a:t>
                      </a:r>
                      <a:r>
                        <a:rPr lang="el-GR" sz="2000" dirty="0">
                          <a:solidFill>
                            <a:schemeClr val="tx1"/>
                          </a:solidFill>
                          <a:effectLst/>
                        </a:rPr>
                        <a:t>4 ± 5</a:t>
                      </a:r>
                      <a:r>
                        <a:rPr lang="en-US" sz="2000" dirty="0">
                          <a:solidFill>
                            <a:schemeClr val="tx1"/>
                          </a:solidFill>
                          <a:effectLst/>
                        </a:rPr>
                        <a:t>.</a:t>
                      </a:r>
                      <a:r>
                        <a:rPr lang="el-GR" sz="2000" dirty="0">
                          <a:solidFill>
                            <a:schemeClr val="tx1"/>
                          </a:solidFill>
                          <a:effectLst/>
                        </a:rPr>
                        <a:t>9</a:t>
                      </a:r>
                      <a:endParaRPr lang="el-GR" sz="3200" dirty="0">
                        <a:solidFill>
                          <a:schemeClr val="tx1"/>
                        </a:solidFill>
                        <a:effectLst/>
                        <a:latin typeface="Times New Roman"/>
                        <a:ea typeface="Times New Roman"/>
                      </a:endParaRPr>
                    </a:p>
                  </a:txBody>
                  <a:tcPr marL="68580" marR="68580" marT="0" marB="0" anchor="ctr"/>
                </a:tc>
              </a:tr>
            </a:tbl>
          </a:graphicData>
        </a:graphic>
      </p:graphicFrame>
      <p:sp>
        <p:nvSpPr>
          <p:cNvPr id="2" name="TextBox 1"/>
          <p:cNvSpPr txBox="1"/>
          <p:nvPr/>
        </p:nvSpPr>
        <p:spPr>
          <a:xfrm>
            <a:off x="251520" y="1228110"/>
            <a:ext cx="3797450" cy="400110"/>
          </a:xfrm>
          <a:prstGeom prst="rect">
            <a:avLst/>
          </a:prstGeom>
          <a:noFill/>
        </p:spPr>
        <p:txBody>
          <a:bodyPr wrap="none" rtlCol="0">
            <a:spAutoFit/>
          </a:bodyPr>
          <a:lstStyle/>
          <a:p>
            <a:pPr marL="342900" indent="-342900">
              <a:buClr>
                <a:schemeClr val="tx2">
                  <a:lumMod val="75000"/>
                </a:schemeClr>
              </a:buClr>
              <a:buFont typeface="Arial" panose="020B0604020202020204" pitchFamily="34" charset="0"/>
              <a:buChar char="•"/>
            </a:pPr>
            <a:r>
              <a:rPr lang="en-US" sz="2000" dirty="0" smtClean="0"/>
              <a:t>Chemical recovery: 59.6-70.6 %</a:t>
            </a:r>
            <a:endParaRPr lang="el-GR" sz="2000" dirty="0"/>
          </a:p>
        </p:txBody>
      </p:sp>
      <p:sp>
        <p:nvSpPr>
          <p:cNvPr id="3" name="TextBox 2"/>
          <p:cNvSpPr txBox="1"/>
          <p:nvPr/>
        </p:nvSpPr>
        <p:spPr>
          <a:xfrm>
            <a:off x="7740352" y="5738772"/>
            <a:ext cx="1258614" cy="276999"/>
          </a:xfrm>
          <a:prstGeom prst="rect">
            <a:avLst/>
          </a:prstGeom>
          <a:noFill/>
        </p:spPr>
        <p:txBody>
          <a:bodyPr wrap="none" rtlCol="0">
            <a:spAutoFit/>
          </a:bodyPr>
          <a:lstStyle/>
          <a:p>
            <a:r>
              <a:rPr lang="en-US" sz="1200" dirty="0" smtClean="0"/>
              <a:t>Uncertainties: 1</a:t>
            </a:r>
            <a:r>
              <a:rPr lang="el-GR" sz="1200" dirty="0" smtClean="0"/>
              <a:t>σ</a:t>
            </a:r>
            <a:endParaRPr lang="el-GR" sz="1200" dirty="0"/>
          </a:p>
        </p:txBody>
      </p:sp>
    </p:spTree>
    <p:extLst>
      <p:ext uri="{BB962C8B-B14F-4D97-AF65-F5344CB8AC3E}">
        <p14:creationId xmlns:p14="http://schemas.microsoft.com/office/powerpoint/2010/main" val="2529341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299961083"/>
              </p:ext>
            </p:extLst>
          </p:nvPr>
        </p:nvGraphicFramePr>
        <p:xfrm>
          <a:off x="198000" y="836712"/>
          <a:ext cx="8748000" cy="55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343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56" y="1196752"/>
            <a:ext cx="7992888" cy="51125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87613" y="1916830"/>
            <a:ext cx="6168775" cy="4111088"/>
          </a:xfrm>
          <a:prstGeom prst="rect">
            <a:avLst/>
          </a:prstGeom>
        </p:spPr>
      </p:pic>
      <p:sp>
        <p:nvSpPr>
          <p:cNvPr id="6" name="TextBox 5"/>
          <p:cNvSpPr txBox="1"/>
          <p:nvPr/>
        </p:nvSpPr>
        <p:spPr>
          <a:xfrm>
            <a:off x="3323101" y="1412776"/>
            <a:ext cx="2497800" cy="400110"/>
          </a:xfrm>
          <a:prstGeom prst="rect">
            <a:avLst/>
          </a:prstGeom>
          <a:noFill/>
        </p:spPr>
        <p:txBody>
          <a:bodyPr wrap="none" rtlCol="0">
            <a:spAutoFit/>
          </a:bodyPr>
          <a:lstStyle/>
          <a:p>
            <a:pPr algn="ctr"/>
            <a:r>
              <a:rPr lang="en-US" sz="2000" b="1" dirty="0" smtClean="0">
                <a:solidFill>
                  <a:schemeClr val="bg1"/>
                </a:solidFill>
              </a:rPr>
              <a:t>Spectrum of sample 5</a:t>
            </a:r>
            <a:endParaRPr lang="el-GR" sz="2000" b="1" dirty="0">
              <a:solidFill>
                <a:schemeClr val="bg1"/>
              </a:solidFill>
            </a:endParaRPr>
          </a:p>
        </p:txBody>
      </p:sp>
    </p:spTree>
    <p:extLst>
      <p:ext uri="{BB962C8B-B14F-4D97-AF65-F5344CB8AC3E}">
        <p14:creationId xmlns:p14="http://schemas.microsoft.com/office/powerpoint/2010/main" val="4006046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1964027"/>
              </p:ext>
            </p:extLst>
          </p:nvPr>
        </p:nvGraphicFramePr>
        <p:xfrm>
          <a:off x="-36000" y="3068960"/>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3588409" y="3286800"/>
            <a:ext cx="1967206" cy="584775"/>
          </a:xfrm>
          <a:prstGeom prst="rect">
            <a:avLst/>
          </a:prstGeom>
          <a:noFill/>
        </p:spPr>
        <p:txBody>
          <a:bodyPr wrap="none" rtlCol="0">
            <a:spAutoFit/>
          </a:bodyPr>
          <a:lstStyle/>
          <a:p>
            <a:pPr algn="ctr"/>
            <a:r>
              <a:rPr lang="en-US" sz="3200" b="1" dirty="0" smtClean="0">
                <a:solidFill>
                  <a:schemeClr val="bg1"/>
                </a:solidFill>
              </a:rPr>
              <a:t>Discussion</a:t>
            </a:r>
            <a:endParaRPr lang="el-GR" sz="3200" b="1" dirty="0">
              <a:solidFill>
                <a:schemeClr val="bg1"/>
              </a:solidFill>
            </a:endParaRPr>
          </a:p>
        </p:txBody>
      </p:sp>
    </p:spTree>
    <p:extLst>
      <p:ext uri="{BB962C8B-B14F-4D97-AF65-F5344CB8AC3E}">
        <p14:creationId xmlns:p14="http://schemas.microsoft.com/office/powerpoint/2010/main" val="301588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0715" y="1041710"/>
            <a:ext cx="5557589" cy="461665"/>
          </a:xfrm>
          <a:prstGeom prst="rect">
            <a:avLst/>
          </a:prstGeom>
          <a:noFill/>
        </p:spPr>
        <p:txBody>
          <a:bodyPr wrap="square" rtlCol="0">
            <a:spAutoFit/>
          </a:bodyPr>
          <a:lstStyle/>
          <a:p>
            <a:r>
              <a:rPr lang="en-US" sz="2400" b="1" dirty="0" smtClean="0"/>
              <a:t>Comparison of our results to other studies </a:t>
            </a:r>
            <a:endParaRPr lang="el-GR" sz="2400" b="1" dirty="0"/>
          </a:p>
        </p:txBody>
      </p:sp>
      <p:graphicFrame>
        <p:nvGraphicFramePr>
          <p:cNvPr id="5" name="Table 4"/>
          <p:cNvGraphicFramePr>
            <a:graphicFrameLocks noGrp="1"/>
          </p:cNvGraphicFramePr>
          <p:nvPr>
            <p:extLst>
              <p:ext uri="{D42A27DB-BD31-4B8C-83A1-F6EECF244321}">
                <p14:modId xmlns:p14="http://schemas.microsoft.com/office/powerpoint/2010/main" val="720900279"/>
              </p:ext>
            </p:extLst>
          </p:nvPr>
        </p:nvGraphicFramePr>
        <p:xfrm>
          <a:off x="821097" y="1503375"/>
          <a:ext cx="7416824" cy="4356000"/>
        </p:xfrm>
        <a:graphic>
          <a:graphicData uri="http://schemas.openxmlformats.org/drawingml/2006/table">
            <a:tbl>
              <a:tblPr firstRow="1" firstCol="1" bandRow="1">
                <a:tableStyleId>{5C22544A-7EE6-4342-B048-85BDC9FD1C3A}</a:tableStyleId>
              </a:tblPr>
              <a:tblGrid>
                <a:gridCol w="3672407"/>
                <a:gridCol w="3744417"/>
              </a:tblGrid>
              <a:tr h="396000">
                <a:tc>
                  <a:txBody>
                    <a:bodyPr/>
                    <a:lstStyle/>
                    <a:p>
                      <a:pPr algn="l">
                        <a:lnSpc>
                          <a:spcPts val="1700"/>
                        </a:lnSpc>
                        <a:spcAft>
                          <a:spcPts val="0"/>
                        </a:spcAft>
                      </a:pPr>
                      <a:r>
                        <a:rPr lang="en-US" sz="2000" dirty="0">
                          <a:effectLst/>
                        </a:rPr>
                        <a:t>Country (Year)</a:t>
                      </a:r>
                      <a:endParaRPr lang="el-GR" sz="200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effectLst/>
                        </a:rPr>
                        <a:t>U (ng/g</a:t>
                      </a:r>
                      <a:r>
                        <a:rPr lang="en-US" sz="2000" dirty="0" smtClean="0">
                          <a:effectLst/>
                        </a:rPr>
                        <a:t>)</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effectLst/>
                        </a:rPr>
                        <a:t>Slovenia (1991)</a:t>
                      </a:r>
                      <a:endParaRPr lang="el-GR" sz="2000" b="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smtClean="0">
                          <a:effectLst/>
                        </a:rPr>
                        <a:t>2.3-33</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effectLst/>
                        </a:rPr>
                        <a:t>Sweden (2000)</a:t>
                      </a:r>
                      <a:endParaRPr lang="el-GR" sz="2000" b="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smtClean="0">
                          <a:effectLst/>
                        </a:rPr>
                        <a:t>6-436</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effectLst/>
                        </a:rPr>
                        <a:t>Balkan area (2012)</a:t>
                      </a:r>
                      <a:endParaRPr lang="el-GR" sz="2000" b="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effectLst/>
                        </a:rPr>
                        <a:t>0.9-449 </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effectLst/>
                        </a:rPr>
                        <a:t>Serbia (2015) </a:t>
                      </a:r>
                      <a:endParaRPr lang="el-GR" sz="2000" b="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smtClean="0">
                          <a:effectLst/>
                        </a:rPr>
                        <a:t>0.25-77</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effectLst/>
                        </a:rPr>
                        <a:t>Greece (2010)</a:t>
                      </a:r>
                      <a:endParaRPr lang="el-GR" sz="2000" b="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effectLst/>
                        </a:rPr>
                        <a:t>12-170</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effectLst/>
                        </a:rPr>
                        <a:t>Balkan region </a:t>
                      </a:r>
                      <a:r>
                        <a:rPr lang="en-US" sz="2000" b="0" dirty="0" smtClean="0">
                          <a:effectLst/>
                        </a:rPr>
                        <a:t>(PGEC 2014</a:t>
                      </a:r>
                      <a:r>
                        <a:rPr lang="en-US" sz="2000" b="0" dirty="0">
                          <a:effectLst/>
                        </a:rPr>
                        <a:t>)</a:t>
                      </a:r>
                      <a:endParaRPr lang="el-GR" sz="2000" b="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effectLst/>
                        </a:rPr>
                        <a:t>11-54</a:t>
                      </a:r>
                      <a:endParaRPr lang="el-GR" sz="2000" dirty="0">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solidFill>
                            <a:srgbClr val="640000"/>
                          </a:solidFill>
                          <a:effectLst/>
                        </a:rPr>
                        <a:t>Finland (2007)</a:t>
                      </a:r>
                      <a:endParaRPr lang="el-GR" sz="2000" b="0" dirty="0">
                        <a:solidFill>
                          <a:srgbClr val="640000"/>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rgbClr val="640000"/>
                          </a:solidFill>
                          <a:effectLst/>
                        </a:rPr>
                        <a:t>18,000-821,000</a:t>
                      </a:r>
                      <a:endParaRPr lang="el-GR" sz="2000" dirty="0">
                        <a:solidFill>
                          <a:srgbClr val="640000"/>
                        </a:solidFill>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a:solidFill>
                            <a:srgbClr val="640000"/>
                          </a:solidFill>
                          <a:effectLst/>
                        </a:rPr>
                        <a:t>Finland (2005)</a:t>
                      </a:r>
                      <a:endParaRPr lang="el-GR" sz="2000" b="0" dirty="0">
                        <a:solidFill>
                          <a:srgbClr val="640000"/>
                        </a:solidFill>
                        <a:effectLst/>
                        <a:latin typeface="Times New Roman"/>
                        <a:ea typeface="Times New Roman"/>
                      </a:endParaRPr>
                    </a:p>
                  </a:txBody>
                  <a:tcPr marL="68580" marR="68580" marT="0" marB="0" anchor="ctr"/>
                </a:tc>
                <a:tc>
                  <a:txBody>
                    <a:bodyPr/>
                    <a:lstStyle/>
                    <a:p>
                      <a:pPr algn="l">
                        <a:lnSpc>
                          <a:spcPts val="1700"/>
                        </a:lnSpc>
                        <a:spcAft>
                          <a:spcPts val="0"/>
                        </a:spcAft>
                      </a:pPr>
                      <a:r>
                        <a:rPr lang="en-US" sz="2000" dirty="0">
                          <a:solidFill>
                            <a:srgbClr val="640000"/>
                          </a:solidFill>
                          <a:effectLst/>
                        </a:rPr>
                        <a:t>6.5-250,000</a:t>
                      </a:r>
                      <a:endParaRPr lang="el-GR" sz="2000" dirty="0">
                        <a:solidFill>
                          <a:srgbClr val="640000"/>
                        </a:solidFill>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b="0" dirty="0" smtClean="0">
                          <a:solidFill>
                            <a:schemeClr val="bg1"/>
                          </a:solidFill>
                          <a:effectLst/>
                          <a:latin typeface="+mn-lt"/>
                          <a:ea typeface="Times New Roman"/>
                        </a:rPr>
                        <a:t>ICRP 23 reported value</a:t>
                      </a:r>
                      <a:endParaRPr lang="el-GR" sz="2000" b="0" dirty="0">
                        <a:solidFill>
                          <a:schemeClr val="bg1"/>
                        </a:solidFill>
                        <a:effectLst/>
                        <a:latin typeface="+mn-lt"/>
                        <a:ea typeface="Times New Roman"/>
                      </a:endParaRPr>
                    </a:p>
                  </a:txBody>
                  <a:tcPr marL="68580" marR="68580" marT="0" marB="0" anchor="ctr"/>
                </a:tc>
                <a:tc>
                  <a:txBody>
                    <a:bodyPr/>
                    <a:lstStyle/>
                    <a:p>
                      <a:pPr algn="l">
                        <a:lnSpc>
                          <a:spcPts val="1700"/>
                        </a:lnSpc>
                        <a:spcAft>
                          <a:spcPts val="0"/>
                        </a:spcAft>
                      </a:pPr>
                      <a:r>
                        <a:rPr lang="en-US" sz="2000" dirty="0" smtClean="0">
                          <a:solidFill>
                            <a:srgbClr val="640000"/>
                          </a:solidFill>
                          <a:effectLst/>
                          <a:latin typeface="Times New Roman"/>
                          <a:ea typeface="Times New Roman"/>
                        </a:rPr>
                        <a:t>130</a:t>
                      </a:r>
                      <a:endParaRPr lang="el-GR" sz="2000" dirty="0">
                        <a:solidFill>
                          <a:srgbClr val="640000"/>
                        </a:solidFill>
                        <a:effectLst/>
                        <a:latin typeface="Times New Roman"/>
                        <a:ea typeface="Times New Roman"/>
                      </a:endParaRPr>
                    </a:p>
                  </a:txBody>
                  <a:tcPr marL="68580" marR="68580" marT="0" marB="0" anchor="ctr"/>
                </a:tc>
              </a:tr>
              <a:tr h="396000">
                <a:tc>
                  <a:txBody>
                    <a:bodyPr/>
                    <a:lstStyle/>
                    <a:p>
                      <a:pPr algn="l">
                        <a:lnSpc>
                          <a:spcPts val="1700"/>
                        </a:lnSpc>
                        <a:spcAft>
                          <a:spcPts val="0"/>
                        </a:spcAft>
                      </a:pPr>
                      <a:r>
                        <a:rPr lang="en-US" sz="2000" dirty="0">
                          <a:effectLst/>
                        </a:rPr>
                        <a:t>Several </a:t>
                      </a:r>
                      <a:r>
                        <a:rPr lang="en-US" sz="2000" dirty="0" smtClean="0">
                          <a:effectLst/>
                        </a:rPr>
                        <a:t>regions (our study)</a:t>
                      </a:r>
                      <a:endParaRPr lang="el-GR" sz="2000" dirty="0">
                        <a:effectLst/>
                        <a:latin typeface="Times New Roman"/>
                        <a:ea typeface="Times New Roman"/>
                      </a:endParaRPr>
                    </a:p>
                  </a:txBody>
                  <a:tcPr marL="68580" marR="68580" marT="0" marB="0" anchor="ctr"/>
                </a:tc>
                <a:tc>
                  <a:txBody>
                    <a:bodyPr/>
                    <a:lstStyle/>
                    <a:p>
                      <a:pPr algn="l">
                        <a:lnSpc>
                          <a:spcPts val="1700"/>
                        </a:lnSpc>
                        <a:spcAft>
                          <a:spcPts val="0"/>
                        </a:spcAft>
                      </a:pPr>
                      <a:r>
                        <a:rPr lang="en-US" sz="2000" b="1" dirty="0">
                          <a:effectLst/>
                        </a:rPr>
                        <a:t>9.2-71.9</a:t>
                      </a:r>
                      <a:endParaRPr lang="el-GR" sz="2000" b="1"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654057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86491" y="385379"/>
          <a:ext cx="9316983" cy="6087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18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1013992"/>
              </p:ext>
            </p:extLst>
          </p:nvPr>
        </p:nvGraphicFramePr>
        <p:xfrm>
          <a:off x="-36000" y="3068960"/>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3469784" y="3286800"/>
            <a:ext cx="2204451" cy="584775"/>
          </a:xfrm>
          <a:prstGeom prst="rect">
            <a:avLst/>
          </a:prstGeom>
          <a:noFill/>
        </p:spPr>
        <p:txBody>
          <a:bodyPr wrap="none" rtlCol="0">
            <a:spAutoFit/>
          </a:bodyPr>
          <a:lstStyle/>
          <a:p>
            <a:pPr algn="ctr"/>
            <a:r>
              <a:rPr lang="en-US" sz="3200" b="1" dirty="0" smtClean="0">
                <a:solidFill>
                  <a:schemeClr val="bg1"/>
                </a:solidFill>
              </a:rPr>
              <a:t>Conclusions</a:t>
            </a:r>
            <a:endParaRPr lang="el-GR" sz="3200" b="1" dirty="0">
              <a:solidFill>
                <a:schemeClr val="bg1"/>
              </a:solidFill>
            </a:endParaRPr>
          </a:p>
        </p:txBody>
      </p:sp>
    </p:spTree>
    <p:extLst>
      <p:ext uri="{BB962C8B-B14F-4D97-AF65-F5344CB8AC3E}">
        <p14:creationId xmlns:p14="http://schemas.microsoft.com/office/powerpoint/2010/main" val="1751900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916832"/>
            <a:ext cx="8784976" cy="4536504"/>
          </a:xfrm>
          <a:prstGeom prst="rect">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4" name="TextBox 3"/>
          <p:cNvSpPr txBox="1"/>
          <p:nvPr/>
        </p:nvSpPr>
        <p:spPr>
          <a:xfrm>
            <a:off x="143508" y="2237963"/>
            <a:ext cx="8856984" cy="830997"/>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2400" dirty="0" smtClean="0">
                <a:solidFill>
                  <a:schemeClr val="bg1"/>
                </a:solidFill>
              </a:rPr>
              <a:t>Satisfactory chemical recovery  (hair: complex biological material)</a:t>
            </a:r>
          </a:p>
          <a:p>
            <a:pPr marL="285750" indent="-285750">
              <a:buClr>
                <a:schemeClr val="bg1"/>
              </a:buClr>
              <a:buFont typeface="Arial" panose="020B0604020202020204" pitchFamily="34" charset="0"/>
              <a:buChar char="•"/>
            </a:pPr>
            <a:r>
              <a:rPr lang="en-US" sz="2400" dirty="0">
                <a:solidFill>
                  <a:schemeClr val="bg1"/>
                </a:solidFill>
              </a:rPr>
              <a:t>Uranium levels of our </a:t>
            </a:r>
            <a:r>
              <a:rPr lang="en-US" sz="2400" dirty="0" smtClean="0">
                <a:solidFill>
                  <a:schemeClr val="bg1"/>
                </a:solidFill>
              </a:rPr>
              <a:t>study:</a:t>
            </a:r>
          </a:p>
        </p:txBody>
      </p:sp>
      <p:sp>
        <p:nvSpPr>
          <p:cNvPr id="5" name="TextBox 4"/>
          <p:cNvSpPr txBox="1"/>
          <p:nvPr/>
        </p:nvSpPr>
        <p:spPr>
          <a:xfrm>
            <a:off x="3722248" y="1340768"/>
            <a:ext cx="1699504" cy="461665"/>
          </a:xfrm>
          <a:prstGeom prst="rect">
            <a:avLst/>
          </a:prstGeom>
          <a:noFill/>
        </p:spPr>
        <p:txBody>
          <a:bodyPr wrap="none" rtlCol="0">
            <a:spAutoFit/>
          </a:bodyPr>
          <a:lstStyle/>
          <a:p>
            <a:r>
              <a:rPr lang="en-US" sz="2400" b="1" dirty="0" smtClean="0"/>
              <a:t>Conclusions</a:t>
            </a:r>
            <a:endParaRPr lang="el-GR" sz="2400" b="1" dirty="0"/>
          </a:p>
        </p:txBody>
      </p:sp>
      <p:sp>
        <p:nvSpPr>
          <p:cNvPr id="7" name="Rectangle 6"/>
          <p:cNvSpPr/>
          <p:nvPr/>
        </p:nvSpPr>
        <p:spPr>
          <a:xfrm>
            <a:off x="971600" y="3218200"/>
            <a:ext cx="6840760" cy="1938992"/>
          </a:xfrm>
          <a:prstGeom prst="rect">
            <a:avLst/>
          </a:prstGeom>
        </p:spPr>
        <p:txBody>
          <a:bodyPr wrap="square">
            <a:spAutoFit/>
          </a:bodyPr>
          <a:lstStyle/>
          <a:p>
            <a:pPr marL="342900" indent="-342900">
              <a:buClr>
                <a:schemeClr val="bg1"/>
              </a:buClr>
              <a:buFont typeface="Wingdings" panose="05000000000000000000" pitchFamily="2" charset="2"/>
              <a:buChar char="ü"/>
            </a:pPr>
            <a:r>
              <a:rPr lang="en-US" sz="2400" dirty="0">
                <a:solidFill>
                  <a:schemeClr val="bg1"/>
                </a:solidFill>
              </a:rPr>
              <a:t>In accordance </a:t>
            </a:r>
            <a:r>
              <a:rPr lang="en-US" sz="2400" dirty="0" smtClean="0">
                <a:solidFill>
                  <a:schemeClr val="bg1"/>
                </a:solidFill>
              </a:rPr>
              <a:t>with </a:t>
            </a:r>
            <a:r>
              <a:rPr lang="en-US" sz="2400" dirty="0">
                <a:solidFill>
                  <a:schemeClr val="bg1"/>
                </a:solidFill>
              </a:rPr>
              <a:t>international literature and below reported value of ICRP </a:t>
            </a:r>
            <a:r>
              <a:rPr lang="en-US" sz="2400" dirty="0" smtClean="0">
                <a:solidFill>
                  <a:schemeClr val="bg1"/>
                </a:solidFill>
              </a:rPr>
              <a:t>23</a:t>
            </a:r>
          </a:p>
          <a:p>
            <a:pPr marL="342900" indent="-342900">
              <a:buClr>
                <a:schemeClr val="bg1"/>
              </a:buClr>
              <a:buFont typeface="Wingdings" panose="05000000000000000000" pitchFamily="2" charset="2"/>
              <a:buChar char="ü"/>
            </a:pPr>
            <a:r>
              <a:rPr lang="en-US" sz="2400" dirty="0" smtClean="0">
                <a:solidFill>
                  <a:schemeClr val="bg1"/>
                </a:solidFill>
              </a:rPr>
              <a:t>Lower </a:t>
            </a:r>
            <a:r>
              <a:rPr lang="en-US" sz="2400" dirty="0">
                <a:solidFill>
                  <a:schemeClr val="bg1"/>
                </a:solidFill>
              </a:rPr>
              <a:t>than those of studies in high U </a:t>
            </a:r>
            <a:r>
              <a:rPr lang="en-US" sz="2400" dirty="0" smtClean="0">
                <a:solidFill>
                  <a:schemeClr val="bg1"/>
                </a:solidFill>
              </a:rPr>
              <a:t>background</a:t>
            </a:r>
          </a:p>
          <a:p>
            <a:pPr marL="342900" indent="-342900">
              <a:buClr>
                <a:schemeClr val="bg1"/>
              </a:buClr>
              <a:buFont typeface="Wingdings" panose="05000000000000000000" pitchFamily="2" charset="2"/>
              <a:buChar char="ü"/>
            </a:pPr>
            <a:r>
              <a:rPr lang="en-US" sz="2400" dirty="0">
                <a:solidFill>
                  <a:schemeClr val="bg1"/>
                </a:solidFill>
              </a:rPr>
              <a:t>Activity ratios of </a:t>
            </a:r>
            <a:r>
              <a:rPr lang="en-US" sz="2400" baseline="30000" dirty="0">
                <a:solidFill>
                  <a:schemeClr val="bg1"/>
                </a:solidFill>
              </a:rPr>
              <a:t>234</a:t>
            </a:r>
            <a:r>
              <a:rPr lang="en-US" sz="2400" dirty="0">
                <a:solidFill>
                  <a:schemeClr val="bg1"/>
                </a:solidFill>
              </a:rPr>
              <a:t>U/</a:t>
            </a:r>
            <a:r>
              <a:rPr lang="en-US" sz="2400" baseline="30000" dirty="0">
                <a:solidFill>
                  <a:schemeClr val="bg1"/>
                </a:solidFill>
              </a:rPr>
              <a:t> 238</a:t>
            </a:r>
            <a:r>
              <a:rPr lang="en-US" sz="2400" dirty="0">
                <a:solidFill>
                  <a:schemeClr val="bg1"/>
                </a:solidFill>
              </a:rPr>
              <a:t>U </a:t>
            </a:r>
            <a:r>
              <a:rPr lang="en-US" sz="2400" dirty="0" smtClean="0">
                <a:solidFill>
                  <a:schemeClr val="bg1"/>
                </a:solidFill>
              </a:rPr>
              <a:t>comparable with literature</a:t>
            </a:r>
            <a:endParaRPr lang="el-GR" sz="2400" dirty="0">
              <a:solidFill>
                <a:schemeClr val="bg1"/>
              </a:solidFill>
            </a:endParaRPr>
          </a:p>
        </p:txBody>
      </p:sp>
    </p:spTree>
    <p:extLst>
      <p:ext uri="{BB962C8B-B14F-4D97-AF65-F5344CB8AC3E}">
        <p14:creationId xmlns:p14="http://schemas.microsoft.com/office/powerpoint/2010/main" val="1157830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980728"/>
            <a:ext cx="8064896" cy="54726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3905247" y="1259468"/>
            <a:ext cx="1333507" cy="400110"/>
          </a:xfrm>
          <a:prstGeom prst="rect">
            <a:avLst/>
          </a:prstGeom>
          <a:noFill/>
        </p:spPr>
        <p:txBody>
          <a:bodyPr wrap="none" rtlCol="0">
            <a:spAutoFit/>
          </a:bodyPr>
          <a:lstStyle/>
          <a:p>
            <a:r>
              <a:rPr lang="en-US" sz="2000" dirty="0" smtClean="0"/>
              <a:t>References</a:t>
            </a:r>
            <a:endParaRPr lang="el-GR" sz="2000" dirty="0"/>
          </a:p>
        </p:txBody>
      </p:sp>
      <p:sp>
        <p:nvSpPr>
          <p:cNvPr id="5" name="Rectangle 4"/>
          <p:cNvSpPr/>
          <p:nvPr/>
        </p:nvSpPr>
        <p:spPr>
          <a:xfrm>
            <a:off x="935596" y="1794296"/>
            <a:ext cx="7272808" cy="4154984"/>
          </a:xfrm>
          <a:prstGeom prst="rect">
            <a:avLst/>
          </a:prstGeom>
        </p:spPr>
        <p:txBody>
          <a:bodyPr wrap="square">
            <a:spAutoFit/>
          </a:bodyPr>
          <a:lstStyle/>
          <a:p>
            <a:r>
              <a:rPr lang="en-US" sz="1200" dirty="0" smtClean="0"/>
              <a:t>A. R</a:t>
            </a:r>
            <a:r>
              <a:rPr lang="en-US" sz="1200" dirty="0"/>
              <a:t>. Byrne and L. </a:t>
            </a:r>
            <a:r>
              <a:rPr lang="en-US" sz="1200" dirty="0" err="1"/>
              <a:t>Benedik</a:t>
            </a:r>
            <a:r>
              <a:rPr lang="en-US" sz="1200" dirty="0"/>
              <a:t>, “Uranium content of </a:t>
            </a:r>
            <a:r>
              <a:rPr lang="en-US" sz="1200" dirty="0" err="1"/>
              <a:t>blood,urine</a:t>
            </a:r>
            <a:r>
              <a:rPr lang="en-US" sz="1200" dirty="0"/>
              <a:t> and hair of exposed and non-exposed persons determined by radiochemical neutron activation analysis, with emphasis on quality control,” The Science of Total Environment, vol. 107, pp. 143–157, 1991</a:t>
            </a:r>
            <a:r>
              <a:rPr lang="en-US" sz="1200" dirty="0" smtClean="0"/>
              <a:t>.</a:t>
            </a:r>
          </a:p>
          <a:p>
            <a:r>
              <a:rPr lang="en-US" sz="1200" dirty="0"/>
              <a:t>A. Israelsson and H. </a:t>
            </a:r>
            <a:r>
              <a:rPr lang="en-US" sz="1200" dirty="0" err="1"/>
              <a:t>Pettersson</a:t>
            </a:r>
            <a:r>
              <a:rPr lang="en-US" sz="1200" dirty="0"/>
              <a:t>, “Measurements of 234U and 238U in hair, urine and drinking water among drilled </a:t>
            </a:r>
            <a:r>
              <a:rPr lang="en-US" sz="1200" dirty="0" err="1"/>
              <a:t>bedrockwell</a:t>
            </a:r>
            <a:r>
              <a:rPr lang="en-US" sz="1200" dirty="0"/>
              <a:t> water users for the evaluation of hair as a </a:t>
            </a:r>
            <a:r>
              <a:rPr lang="en-US" sz="1200" dirty="0" err="1"/>
              <a:t>biomonitor</a:t>
            </a:r>
            <a:r>
              <a:rPr lang="en-US" sz="1200" dirty="0"/>
              <a:t> of uranium intake,” Health Physics Society, vol. 107, no. 2, 2014</a:t>
            </a:r>
            <a:r>
              <a:rPr lang="en-US" sz="1200" dirty="0" smtClean="0"/>
              <a:t>.</a:t>
            </a:r>
          </a:p>
          <a:p>
            <a:r>
              <a:rPr lang="en-US" sz="1200" dirty="0"/>
              <a:t>Z. </a:t>
            </a:r>
            <a:r>
              <a:rPr lang="en-US" sz="1200" dirty="0" err="1"/>
              <a:t>Karpas</a:t>
            </a:r>
            <a:r>
              <a:rPr lang="en-US" sz="1200" dirty="0"/>
              <a:t>, O. Paz-Tal, A. </a:t>
            </a:r>
            <a:r>
              <a:rPr lang="en-US" sz="1200" dirty="0" err="1"/>
              <a:t>Lorber</a:t>
            </a:r>
            <a:r>
              <a:rPr lang="en-US" sz="1200" dirty="0"/>
              <a:t> et al., “Urine, hair and nails as indicators for ingestion of uranium in drinking water,” Health Physics Society2, vol. 88, no. 3, pp. 229–242, 2005.</a:t>
            </a:r>
          </a:p>
          <a:p>
            <a:r>
              <a:rPr lang="en-US" sz="1200" dirty="0" smtClean="0"/>
              <a:t>K</a:t>
            </a:r>
            <a:r>
              <a:rPr lang="en-US" sz="1200" dirty="0"/>
              <a:t>. Kehagia, S. </a:t>
            </a:r>
            <a:r>
              <a:rPr lang="en-US" sz="1200" dirty="0" err="1"/>
              <a:t>Bratakos</a:t>
            </a:r>
            <a:r>
              <a:rPr lang="en-US" sz="1200" dirty="0"/>
              <a:t>, M. </a:t>
            </a:r>
            <a:r>
              <a:rPr lang="en-US" sz="1200" dirty="0" err="1"/>
              <a:t>Kolovou</a:t>
            </a:r>
            <a:r>
              <a:rPr lang="en-US" sz="1200" dirty="0"/>
              <a:t> et al., “Hair analysis as an indicator of exposure to uranium,” Radiation </a:t>
            </a:r>
            <a:r>
              <a:rPr lang="en-US" sz="1200" dirty="0" err="1"/>
              <a:t>ProtectionDosimetry</a:t>
            </a:r>
            <a:r>
              <a:rPr lang="en-US" sz="1200" dirty="0"/>
              <a:t>, pp. 1–4, 2010.</a:t>
            </a:r>
          </a:p>
          <a:p>
            <a:r>
              <a:rPr lang="en-US" sz="1200" dirty="0"/>
              <a:t>M. </a:t>
            </a:r>
            <a:r>
              <a:rPr lang="en-US" sz="1200" dirty="0" err="1"/>
              <a:t>Muikku</a:t>
            </a:r>
            <a:r>
              <a:rPr lang="en-US" sz="1200" dirty="0"/>
              <a:t>, T. </a:t>
            </a:r>
            <a:r>
              <a:rPr lang="en-US" sz="1200" dirty="0" err="1"/>
              <a:t>Heikkinen</a:t>
            </a:r>
            <a:r>
              <a:rPr lang="en-US" sz="1200" dirty="0"/>
              <a:t>, M. </a:t>
            </a:r>
            <a:r>
              <a:rPr lang="en-US" sz="1200" dirty="0" err="1"/>
              <a:t>Puhakainen</a:t>
            </a:r>
            <a:r>
              <a:rPr lang="en-US" sz="1200" dirty="0"/>
              <a:t> et al., “Assessment of occupational exposure to uranium by indirect methods need information on natural background variations,” Radiation Protection Dosimetry, vol. 125, pp. 492–495, 2007</a:t>
            </a:r>
            <a:r>
              <a:rPr lang="en-US" sz="1200" dirty="0" smtClean="0"/>
              <a:t>.</a:t>
            </a:r>
            <a:endParaRPr lang="en-US" sz="1200" dirty="0"/>
          </a:p>
          <a:p>
            <a:r>
              <a:rPr lang="en-US" sz="1200" dirty="0" smtClean="0"/>
              <a:t>I</a:t>
            </a:r>
            <a:r>
              <a:rPr lang="en-US" sz="1200" dirty="0"/>
              <a:t>. </a:t>
            </a:r>
            <a:r>
              <a:rPr lang="en-US" sz="1200" dirty="0" err="1"/>
              <a:t>Rodushkin</a:t>
            </a:r>
            <a:r>
              <a:rPr lang="en-US" sz="1200" dirty="0"/>
              <a:t> and M. </a:t>
            </a:r>
            <a:r>
              <a:rPr lang="en-US" sz="1200" dirty="0" err="1"/>
              <a:t>Axelsson</a:t>
            </a:r>
            <a:r>
              <a:rPr lang="en-US" sz="1200" dirty="0"/>
              <a:t>, “Application of double focusing sector field ICP-MS for </a:t>
            </a:r>
            <a:r>
              <a:rPr lang="en-US" sz="1200" dirty="0" err="1"/>
              <a:t>multielemental</a:t>
            </a:r>
            <a:r>
              <a:rPr lang="en-US" sz="1200" dirty="0"/>
              <a:t> characterization of human hair and nails. Part II. A study of the inhabitants of northern Sweden,” The Science of Total Environment, vol. 262, pp. 21–36, 2000.</a:t>
            </a:r>
          </a:p>
          <a:p>
            <a:r>
              <a:rPr lang="en-US" sz="1200" dirty="0" smtClean="0"/>
              <a:t>S</a:t>
            </a:r>
            <a:r>
              <a:rPr lang="en-US" sz="1200" dirty="0"/>
              <a:t>. K. </a:t>
            </a:r>
            <a:r>
              <a:rPr lang="en-US" sz="1200" dirty="0" err="1"/>
              <a:t>Sahoo</a:t>
            </a:r>
            <a:r>
              <a:rPr lang="en-US" sz="1200" dirty="0"/>
              <a:t> and Z. S. Zuni, “Distribution of uranium, thorium and some stable trace and toxic elements in human hair and nails in Ni </a:t>
            </a:r>
            <a:r>
              <a:rPr lang="en-US" sz="1200" dirty="0" err="1"/>
              <a:t>ska</a:t>
            </a:r>
            <a:r>
              <a:rPr lang="en-US" sz="1200" dirty="0"/>
              <a:t> Banja Town, a high natural background radiation area of Serbia (Balkan Region, South-East </a:t>
            </a:r>
            <a:r>
              <a:rPr lang="en-US" sz="1200" dirty="0" smtClean="0"/>
              <a:t>Europe),” </a:t>
            </a:r>
            <a:r>
              <a:rPr lang="en-US" sz="1200" dirty="0"/>
              <a:t>Journal of Environmental Radioactivity, vol. 145, pp. 66–77, 2015</a:t>
            </a:r>
            <a:r>
              <a:rPr lang="en-US" sz="1200" dirty="0" smtClean="0"/>
              <a:t>.</a:t>
            </a:r>
          </a:p>
          <a:p>
            <a:r>
              <a:rPr lang="en-US" sz="1200" dirty="0" smtClean="0"/>
              <a:t>B</a:t>
            </a:r>
            <a:r>
              <a:rPr lang="en-US" sz="1200" dirty="0"/>
              <a:t>. </a:t>
            </a:r>
            <a:r>
              <a:rPr lang="en-US" sz="1200" dirty="0" err="1"/>
              <a:t>Seslak</a:t>
            </a:r>
            <a:r>
              <a:rPr lang="en-US" sz="1200" dirty="0"/>
              <a:t>, “Urine and hair analysis as an indicator of exposure to uranium,” PGEC, 2014</a:t>
            </a:r>
            <a:r>
              <a:rPr lang="en-US" sz="1200" dirty="0" smtClean="0"/>
              <a:t>.</a:t>
            </a:r>
          </a:p>
          <a:p>
            <a:r>
              <a:rPr lang="en-US" sz="1200" dirty="0"/>
              <a:t>Z. S. </a:t>
            </a:r>
            <a:r>
              <a:rPr lang="en-US" sz="1200" dirty="0" err="1"/>
              <a:t>Zunic</a:t>
            </a:r>
            <a:r>
              <a:rPr lang="en-US" sz="1200" dirty="0"/>
              <a:t>, S. </a:t>
            </a:r>
            <a:r>
              <a:rPr lang="en-US" sz="1200" dirty="0" err="1"/>
              <a:t>Tokonami</a:t>
            </a:r>
            <a:r>
              <a:rPr lang="en-US" sz="1200" dirty="0"/>
              <a:t>, S. Mishra et al., “Distribution of uranium and some selected trace metals in human scalp hair from </a:t>
            </a:r>
            <a:r>
              <a:rPr lang="en-US" sz="1200" dirty="0" err="1"/>
              <a:t>balkans</a:t>
            </a:r>
            <a:r>
              <a:rPr lang="en-US" sz="1200" dirty="0"/>
              <a:t>,” Radiation Protection Dosimetry, vol. 152, pp. 220–223, 2012</a:t>
            </a:r>
            <a:r>
              <a:rPr lang="en-US" sz="1200" dirty="0" smtClean="0"/>
              <a:t>.</a:t>
            </a:r>
            <a:endParaRPr lang="en-US" sz="1200" dirty="0"/>
          </a:p>
        </p:txBody>
      </p:sp>
    </p:spTree>
    <p:extLst>
      <p:ext uri="{BB962C8B-B14F-4D97-AF65-F5344CB8AC3E}">
        <p14:creationId xmlns:p14="http://schemas.microsoft.com/office/powerpoint/2010/main" val="2580151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fouli\Desktop\s-l3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4941" r="12099"/>
          <a:stretch/>
        </p:blipFill>
        <p:spPr bwMode="auto">
          <a:xfrm>
            <a:off x="1128019" y="1902194"/>
            <a:ext cx="3004783" cy="411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070" r="6512"/>
          <a:stretch/>
        </p:blipFill>
        <p:spPr>
          <a:xfrm>
            <a:off x="4572000" y="1901500"/>
            <a:ext cx="3264355" cy="4119788"/>
          </a:xfrm>
          <a:prstGeom prst="rect">
            <a:avLst/>
          </a:prstGeom>
        </p:spPr>
      </p:pic>
      <p:sp>
        <p:nvSpPr>
          <p:cNvPr id="7" name="TextBox 6"/>
          <p:cNvSpPr txBox="1"/>
          <p:nvPr/>
        </p:nvSpPr>
        <p:spPr>
          <a:xfrm>
            <a:off x="4139952" y="3420289"/>
            <a:ext cx="410690" cy="584775"/>
          </a:xfrm>
          <a:prstGeom prst="rect">
            <a:avLst/>
          </a:prstGeom>
          <a:noFill/>
        </p:spPr>
        <p:txBody>
          <a:bodyPr wrap="none" rtlCol="0">
            <a:spAutoFit/>
          </a:bodyPr>
          <a:lstStyle/>
          <a:p>
            <a:r>
              <a:rPr lang="en-US" sz="3200" dirty="0" smtClean="0">
                <a:sym typeface="Symbol"/>
              </a:rPr>
              <a:t></a:t>
            </a:r>
            <a:endParaRPr lang="el-GR" sz="3200" dirty="0"/>
          </a:p>
        </p:txBody>
      </p:sp>
      <p:sp>
        <p:nvSpPr>
          <p:cNvPr id="8" name="TextBox 7"/>
          <p:cNvSpPr txBox="1"/>
          <p:nvPr/>
        </p:nvSpPr>
        <p:spPr>
          <a:xfrm>
            <a:off x="2817898" y="1124744"/>
            <a:ext cx="3508204" cy="400110"/>
          </a:xfrm>
          <a:prstGeom prst="rect">
            <a:avLst/>
          </a:prstGeom>
          <a:noFill/>
        </p:spPr>
        <p:txBody>
          <a:bodyPr wrap="none" rtlCol="0">
            <a:spAutoFit/>
          </a:bodyPr>
          <a:lstStyle/>
          <a:p>
            <a:r>
              <a:rPr lang="en-US" sz="2000" dirty="0" smtClean="0"/>
              <a:t>Thank you for your attention…!</a:t>
            </a:r>
            <a:endParaRPr lang="el-GR" sz="2000" dirty="0"/>
          </a:p>
        </p:txBody>
      </p:sp>
    </p:spTree>
    <p:extLst>
      <p:ext uri="{BB962C8B-B14F-4D97-AF65-F5344CB8AC3E}">
        <p14:creationId xmlns:p14="http://schemas.microsoft.com/office/powerpoint/2010/main" val="3289179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328" y="4056464"/>
            <a:ext cx="2227136" cy="2468880"/>
          </a:xfrm>
          <a:prstGeom prst="rect">
            <a:avLst/>
          </a:prstGeom>
        </p:spPr>
      </p:pic>
      <p:sp>
        <p:nvSpPr>
          <p:cNvPr id="4" name="TextBox 3"/>
          <p:cNvSpPr txBox="1"/>
          <p:nvPr/>
        </p:nvSpPr>
        <p:spPr>
          <a:xfrm>
            <a:off x="2644774" y="1177588"/>
            <a:ext cx="3932487" cy="523220"/>
          </a:xfrm>
          <a:prstGeom prst="rect">
            <a:avLst/>
          </a:prstGeom>
          <a:noFill/>
        </p:spPr>
        <p:txBody>
          <a:bodyPr wrap="none" rtlCol="0">
            <a:spAutoFit/>
          </a:bodyPr>
          <a:lstStyle/>
          <a:p>
            <a:r>
              <a:rPr lang="en-US" sz="2800" b="1" dirty="0" smtClean="0"/>
              <a:t>The element uranium (U)</a:t>
            </a:r>
            <a:endParaRPr lang="el-GR" sz="2800" b="1" dirty="0"/>
          </a:p>
        </p:txBody>
      </p:sp>
      <p:sp>
        <p:nvSpPr>
          <p:cNvPr id="6" name="TextBox 5"/>
          <p:cNvSpPr txBox="1"/>
          <p:nvPr/>
        </p:nvSpPr>
        <p:spPr>
          <a:xfrm>
            <a:off x="683568" y="1804655"/>
            <a:ext cx="8280920" cy="2272417"/>
          </a:xfrm>
          <a:prstGeom prst="rect">
            <a:avLst/>
          </a:prstGeom>
          <a:noFill/>
        </p:spPr>
        <p:txBody>
          <a:bodyPr wrap="square" rtlCol="0">
            <a:spAutoFit/>
          </a:bodyPr>
          <a:lstStyle/>
          <a:p>
            <a:pPr marL="285750" indent="-285750">
              <a:lnSpc>
                <a:spcPts val="3400"/>
              </a:lnSpc>
              <a:buClr>
                <a:srgbClr val="640000"/>
              </a:buClr>
              <a:buFont typeface="Arial" panose="020B0604020202020204" pitchFamily="34" charset="0"/>
              <a:buChar char="•"/>
            </a:pPr>
            <a:r>
              <a:rPr lang="en-US" sz="2400" dirty="0" smtClean="0"/>
              <a:t>Natural primordial radioactive heavy metal</a:t>
            </a:r>
          </a:p>
          <a:p>
            <a:pPr marL="285750" indent="-285750">
              <a:lnSpc>
                <a:spcPts val="3400"/>
              </a:lnSpc>
              <a:buClr>
                <a:srgbClr val="640000"/>
              </a:buClr>
              <a:buFont typeface="Arial" panose="020B0604020202020204" pitchFamily="34" charset="0"/>
              <a:buChar char="•"/>
            </a:pPr>
            <a:r>
              <a:rPr lang="en-US" sz="2400" dirty="0" smtClean="0"/>
              <a:t>Present in mineral deposits (e.g. granites, uraninite rocks)</a:t>
            </a:r>
          </a:p>
          <a:p>
            <a:pPr marL="285750" indent="-285750">
              <a:lnSpc>
                <a:spcPts val="3400"/>
              </a:lnSpc>
              <a:buClr>
                <a:srgbClr val="640000"/>
              </a:buClr>
              <a:buFont typeface="Arial" panose="020B0604020202020204" pitchFamily="34" charset="0"/>
              <a:buChar char="•"/>
            </a:pPr>
            <a:r>
              <a:rPr lang="en-US" sz="2400" dirty="0" smtClean="0"/>
              <a:t>Erosion of minerals results in the mobility of U in environment</a:t>
            </a:r>
          </a:p>
          <a:p>
            <a:pPr marL="285750" indent="-285750">
              <a:lnSpc>
                <a:spcPts val="3400"/>
              </a:lnSpc>
              <a:buClr>
                <a:srgbClr val="640000"/>
              </a:buClr>
              <a:buFont typeface="Arial" panose="020B0604020202020204" pitchFamily="34" charset="0"/>
              <a:buChar char="•"/>
            </a:pPr>
            <a:r>
              <a:rPr lang="en-US" sz="2400" dirty="0" smtClean="0"/>
              <a:t>Presence in water and soil</a:t>
            </a:r>
          </a:p>
          <a:p>
            <a:pPr marL="285750" indent="-285750">
              <a:lnSpc>
                <a:spcPts val="3400"/>
              </a:lnSpc>
              <a:buClr>
                <a:srgbClr val="640000"/>
              </a:buClr>
              <a:buFont typeface="Arial" panose="020B0604020202020204" pitchFamily="34" charset="0"/>
              <a:buChar char="•"/>
            </a:pPr>
            <a:r>
              <a:rPr lang="en-US" sz="2400" dirty="0"/>
              <a:t>Absorbed by plants and enter the food </a:t>
            </a:r>
            <a:r>
              <a:rPr lang="en-US" sz="2400" dirty="0" smtClean="0"/>
              <a:t>chain</a:t>
            </a:r>
          </a:p>
        </p:txBody>
      </p:sp>
      <p:sp>
        <p:nvSpPr>
          <p:cNvPr id="16" name="Down Arrow 15"/>
          <p:cNvSpPr/>
          <p:nvPr/>
        </p:nvSpPr>
        <p:spPr>
          <a:xfrm>
            <a:off x="2967299" y="4117241"/>
            <a:ext cx="449038" cy="823927"/>
          </a:xfrm>
          <a:prstGeom prst="downArrow">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766539" y="5127575"/>
            <a:ext cx="5749677"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Human intake of uranium by water and food</a:t>
            </a:r>
            <a:endParaRPr lang="el-GR" sz="2400" dirty="0"/>
          </a:p>
        </p:txBody>
      </p:sp>
      <p:sp>
        <p:nvSpPr>
          <p:cNvPr id="2" name="Rectangle 1"/>
          <p:cNvSpPr/>
          <p:nvPr/>
        </p:nvSpPr>
        <p:spPr>
          <a:xfrm>
            <a:off x="3448161" y="6263734"/>
            <a:ext cx="3079354" cy="261610"/>
          </a:xfrm>
          <a:prstGeom prst="rect">
            <a:avLst/>
          </a:prstGeom>
        </p:spPr>
        <p:txBody>
          <a:bodyPr wrap="square">
            <a:spAutoFit/>
          </a:bodyPr>
          <a:lstStyle/>
          <a:p>
            <a:r>
              <a:rPr lang="en-US" sz="1100" dirty="0"/>
              <a:t>www.atomicheritage.org/history/uranium-mining</a:t>
            </a:r>
            <a:endParaRPr lang="el-GR" sz="1100" dirty="0"/>
          </a:p>
        </p:txBody>
      </p:sp>
    </p:spTree>
    <p:extLst>
      <p:ext uri="{BB962C8B-B14F-4D97-AF65-F5344CB8AC3E}">
        <p14:creationId xmlns:p14="http://schemas.microsoft.com/office/powerpoint/2010/main" val="27389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607" y="3366244"/>
            <a:ext cx="2350865" cy="2606040"/>
          </a:xfrm>
          <a:prstGeom prst="rect">
            <a:avLst/>
          </a:prstGeom>
        </p:spPr>
      </p:pic>
      <p:sp>
        <p:nvSpPr>
          <p:cNvPr id="4" name="TextBox 3"/>
          <p:cNvSpPr txBox="1"/>
          <p:nvPr/>
        </p:nvSpPr>
        <p:spPr>
          <a:xfrm>
            <a:off x="3091916" y="1177200"/>
            <a:ext cx="2960169" cy="523220"/>
          </a:xfrm>
          <a:prstGeom prst="rect">
            <a:avLst/>
          </a:prstGeom>
          <a:noFill/>
        </p:spPr>
        <p:txBody>
          <a:bodyPr wrap="none" rtlCol="0">
            <a:spAutoFit/>
          </a:bodyPr>
          <a:lstStyle/>
          <a:p>
            <a:r>
              <a:rPr lang="en-US" sz="2800" b="1" dirty="0"/>
              <a:t>Health effects of U</a:t>
            </a:r>
            <a:endParaRPr lang="el-GR" sz="2800" b="1" dirty="0"/>
          </a:p>
        </p:txBody>
      </p:sp>
      <p:sp>
        <p:nvSpPr>
          <p:cNvPr id="18" name="TextBox 17"/>
          <p:cNvSpPr txBox="1"/>
          <p:nvPr/>
        </p:nvSpPr>
        <p:spPr>
          <a:xfrm>
            <a:off x="684000" y="1956609"/>
            <a:ext cx="8280488" cy="1400383"/>
          </a:xfrm>
          <a:prstGeom prst="rect">
            <a:avLst/>
          </a:prstGeom>
          <a:noFill/>
        </p:spPr>
        <p:txBody>
          <a:bodyPr wrap="square" rtlCol="0">
            <a:spAutoFit/>
          </a:bodyPr>
          <a:lstStyle/>
          <a:p>
            <a:pPr marL="285750" indent="-285750">
              <a:lnSpc>
                <a:spcPts val="3400"/>
              </a:lnSpc>
              <a:buClr>
                <a:srgbClr val="640000"/>
              </a:buClr>
              <a:buFont typeface="Arial" panose="020B0604020202020204" pitchFamily="34" charset="0"/>
              <a:buChar char="•"/>
            </a:pPr>
            <a:r>
              <a:rPr lang="en-US" sz="2400" dirty="0" smtClean="0"/>
              <a:t>As heavy metal  poses chemical toxicity hazards (nephrotoxic)</a:t>
            </a:r>
          </a:p>
          <a:p>
            <a:pPr marL="285750" indent="-285750">
              <a:lnSpc>
                <a:spcPts val="3400"/>
              </a:lnSpc>
              <a:buClr>
                <a:srgbClr val="640000"/>
              </a:buClr>
              <a:buFont typeface="Arial" panose="020B0604020202020204" pitchFamily="34" charset="0"/>
              <a:buChar char="•"/>
            </a:pPr>
            <a:r>
              <a:rPr lang="en-US" sz="2400" dirty="0" smtClean="0"/>
              <a:t>Radioactive element results in potential radiological effects (lower importance)</a:t>
            </a:r>
          </a:p>
        </p:txBody>
      </p:sp>
    </p:spTree>
    <p:extLst>
      <p:ext uri="{BB962C8B-B14F-4D97-AF65-F5344CB8AC3E}">
        <p14:creationId xmlns:p14="http://schemas.microsoft.com/office/powerpoint/2010/main" val="2493222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082129843"/>
              </p:ext>
            </p:extLst>
          </p:nvPr>
        </p:nvGraphicFramePr>
        <p:xfrm>
          <a:off x="18883" y="1007692"/>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6" name="TextBox 5"/>
          <p:cNvSpPr txBox="1"/>
          <p:nvPr/>
        </p:nvSpPr>
        <p:spPr>
          <a:xfrm>
            <a:off x="1115616" y="2897160"/>
            <a:ext cx="8119267" cy="707886"/>
          </a:xfrm>
          <a:prstGeom prst="rect">
            <a:avLst/>
          </a:prstGeom>
          <a:noFill/>
        </p:spPr>
        <p:txBody>
          <a:bodyPr wrap="square" rtlCol="0">
            <a:spAutoFit/>
          </a:bodyPr>
          <a:lstStyle/>
          <a:p>
            <a:pPr marL="342900" indent="-342900">
              <a:buClr>
                <a:srgbClr val="640000"/>
              </a:buClr>
              <a:buFont typeface="Arial" panose="020B0604020202020204" pitchFamily="34" charset="0"/>
              <a:buChar char="•"/>
            </a:pPr>
            <a:r>
              <a:rPr lang="en-US" sz="2000" dirty="0" smtClean="0"/>
              <a:t>Radiochemical </a:t>
            </a:r>
            <a:r>
              <a:rPr lang="en-US" sz="2000" dirty="0"/>
              <a:t>analysis in </a:t>
            </a:r>
            <a:r>
              <a:rPr lang="en-US" sz="2000" dirty="0" smtClean="0"/>
              <a:t>a biological material (such as this!)</a:t>
            </a:r>
          </a:p>
          <a:p>
            <a:pPr marL="342900" indent="-342900">
              <a:buClr>
                <a:srgbClr val="640000"/>
              </a:buClr>
              <a:buFont typeface="Arial" panose="020B0604020202020204" pitchFamily="34" charset="0"/>
              <a:buChar char="•"/>
            </a:pPr>
            <a:r>
              <a:rPr lang="en-US" sz="2000" dirty="0" smtClean="0"/>
              <a:t>Alpha spectrometry</a:t>
            </a:r>
          </a:p>
        </p:txBody>
      </p:sp>
      <p:sp>
        <p:nvSpPr>
          <p:cNvPr id="7" name="TextBox 6"/>
          <p:cNvSpPr txBox="1"/>
          <p:nvPr/>
        </p:nvSpPr>
        <p:spPr>
          <a:xfrm>
            <a:off x="2747141" y="946378"/>
            <a:ext cx="3753656" cy="523220"/>
          </a:xfrm>
          <a:prstGeom prst="rect">
            <a:avLst/>
          </a:prstGeom>
          <a:noFill/>
        </p:spPr>
        <p:txBody>
          <a:bodyPr wrap="none" rtlCol="0">
            <a:spAutoFit/>
          </a:bodyPr>
          <a:lstStyle/>
          <a:p>
            <a:pPr algn="ctr"/>
            <a:r>
              <a:rPr lang="en-US" sz="2800" b="1" dirty="0" smtClean="0">
                <a:solidFill>
                  <a:schemeClr val="bg1"/>
                </a:solidFill>
              </a:rPr>
              <a:t>Subject of project work:</a:t>
            </a:r>
          </a:p>
        </p:txBody>
      </p:sp>
      <p:pic>
        <p:nvPicPr>
          <p:cNvPr id="1027" name="Picture 3" descr="C:\Users\sofouli\Desktop\IAEA PGEC 2018\Project work\Photos\IMG_20181214_1405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85" t="10370" r="4661" b="6111"/>
          <a:stretch/>
        </p:blipFill>
        <p:spPr bwMode="auto">
          <a:xfrm>
            <a:off x="5526236" y="3717032"/>
            <a:ext cx="3384787" cy="25965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99065" y="2480262"/>
            <a:ext cx="2945871" cy="400110"/>
          </a:xfrm>
          <a:prstGeom prst="rect">
            <a:avLst/>
          </a:prstGeom>
          <a:noFill/>
        </p:spPr>
        <p:txBody>
          <a:bodyPr wrap="none" rtlCol="0">
            <a:spAutoFit/>
          </a:bodyPr>
          <a:lstStyle/>
          <a:p>
            <a:r>
              <a:rPr lang="en-US" sz="2000" dirty="0" smtClean="0"/>
              <a:t>In order to familiarize with</a:t>
            </a:r>
            <a:endParaRPr lang="en-US" sz="2000" dirty="0"/>
          </a:p>
        </p:txBody>
      </p:sp>
      <p:cxnSp>
        <p:nvCxnSpPr>
          <p:cNvPr id="14" name="Straight Arrow Connector 13"/>
          <p:cNvCxnSpPr/>
          <p:nvPr/>
        </p:nvCxnSpPr>
        <p:spPr>
          <a:xfrm>
            <a:off x="7020272" y="3301482"/>
            <a:ext cx="0" cy="880646"/>
          </a:xfrm>
          <a:prstGeom prst="straightConnector1">
            <a:avLst/>
          </a:prstGeom>
          <a:ln w="19050">
            <a:solidFill>
              <a:srgbClr val="64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95736" y="4553653"/>
            <a:ext cx="2916761" cy="584775"/>
          </a:xfrm>
          <a:prstGeom prst="rect">
            <a:avLst/>
          </a:prstGeom>
          <a:noFill/>
        </p:spPr>
        <p:txBody>
          <a:bodyPr wrap="none" rtlCol="0">
            <a:spAutoFit/>
          </a:bodyPr>
          <a:lstStyle/>
          <a:p>
            <a:r>
              <a:rPr lang="en-US" sz="3200" b="1" dirty="0" smtClean="0"/>
              <a:t>But why hair???</a:t>
            </a:r>
            <a:endParaRPr lang="el-GR" sz="3200" b="1" dirty="0"/>
          </a:p>
        </p:txBody>
      </p:sp>
      <p:sp>
        <p:nvSpPr>
          <p:cNvPr id="2" name="TextBox 1"/>
          <p:cNvSpPr txBox="1"/>
          <p:nvPr/>
        </p:nvSpPr>
        <p:spPr>
          <a:xfrm>
            <a:off x="1878666" y="1469598"/>
            <a:ext cx="5490606" cy="369332"/>
          </a:xfrm>
          <a:prstGeom prst="rect">
            <a:avLst/>
          </a:prstGeom>
          <a:noFill/>
        </p:spPr>
        <p:txBody>
          <a:bodyPr wrap="none" rtlCol="0">
            <a:spAutoFit/>
          </a:bodyPr>
          <a:lstStyle/>
          <a:p>
            <a:r>
              <a:rPr lang="en-US" b="1" dirty="0">
                <a:solidFill>
                  <a:schemeClr val="bg1"/>
                </a:solidFill>
              </a:rPr>
              <a:t>Determination of U levels in hair by alpha </a:t>
            </a:r>
            <a:r>
              <a:rPr lang="en-US" b="1" dirty="0" smtClean="0">
                <a:solidFill>
                  <a:schemeClr val="bg1"/>
                </a:solidFill>
              </a:rPr>
              <a:t>spectrometry</a:t>
            </a:r>
            <a:endParaRPr lang="en-US" sz="2400" b="1" dirty="0">
              <a:solidFill>
                <a:schemeClr val="bg1"/>
              </a:solidFill>
            </a:endParaRPr>
          </a:p>
        </p:txBody>
      </p:sp>
    </p:spTree>
    <p:extLst>
      <p:ext uri="{BB962C8B-B14F-4D97-AF65-F5344CB8AC3E}">
        <p14:creationId xmlns:p14="http://schemas.microsoft.com/office/powerpoint/2010/main" val="4854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497" y="1033572"/>
            <a:ext cx="8361007" cy="523220"/>
          </a:xfrm>
          <a:prstGeom prst="rect">
            <a:avLst/>
          </a:prstGeom>
          <a:noFill/>
        </p:spPr>
        <p:txBody>
          <a:bodyPr wrap="none" rtlCol="0">
            <a:spAutoFit/>
          </a:bodyPr>
          <a:lstStyle/>
          <a:p>
            <a:r>
              <a:rPr lang="en-US" sz="2800" b="1" dirty="0" smtClean="0"/>
              <a:t>Hair could be an indicator of uranium chronic exposure</a:t>
            </a:r>
            <a:endParaRPr lang="el-GR" sz="2800" b="1"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79512" y="1651476"/>
            <a:ext cx="3973830" cy="4081780"/>
          </a:xfrm>
          <a:prstGeom prst="rect">
            <a:avLst/>
          </a:prstGeom>
        </p:spPr>
      </p:pic>
      <p:sp>
        <p:nvSpPr>
          <p:cNvPr id="7" name="TextBox 6"/>
          <p:cNvSpPr txBox="1"/>
          <p:nvPr/>
        </p:nvSpPr>
        <p:spPr>
          <a:xfrm>
            <a:off x="3995936" y="1958161"/>
            <a:ext cx="5328592" cy="2708434"/>
          </a:xfrm>
          <a:prstGeom prst="rect">
            <a:avLst/>
          </a:prstGeom>
          <a:noFill/>
        </p:spPr>
        <p:txBody>
          <a:bodyPr wrap="square" rtlCol="0">
            <a:spAutoFit/>
          </a:bodyPr>
          <a:lstStyle/>
          <a:p>
            <a:pPr marL="342900" indent="-342900">
              <a:lnSpc>
                <a:spcPts val="3400"/>
              </a:lnSpc>
              <a:buClr>
                <a:srgbClr val="640000"/>
              </a:buClr>
              <a:buFont typeface="Arial" panose="020B0604020202020204" pitchFamily="34" charset="0"/>
              <a:buChar char="•"/>
            </a:pPr>
            <a:r>
              <a:rPr lang="en-US" sz="2400" dirty="0" smtClean="0"/>
              <a:t>U transfer and accumulation in hair during growth</a:t>
            </a:r>
          </a:p>
          <a:p>
            <a:pPr marL="342900" indent="-342900">
              <a:lnSpc>
                <a:spcPts val="3400"/>
              </a:lnSpc>
              <a:buClr>
                <a:srgbClr val="640000"/>
              </a:buClr>
              <a:buFont typeface="Arial" panose="020B0604020202020204" pitchFamily="34" charset="0"/>
              <a:buChar char="•"/>
            </a:pPr>
            <a:r>
              <a:rPr lang="en-US" sz="2400" dirty="0" smtClean="0"/>
              <a:t>Bioindicator of U long time after exposure</a:t>
            </a:r>
          </a:p>
          <a:p>
            <a:pPr marL="342900" indent="-342900">
              <a:lnSpc>
                <a:spcPts val="3400"/>
              </a:lnSpc>
              <a:buClr>
                <a:srgbClr val="640000"/>
              </a:buClr>
              <a:buFont typeface="Arial" panose="020B0604020202020204" pitchFamily="34" charset="0"/>
              <a:buChar char="•"/>
            </a:pPr>
            <a:r>
              <a:rPr lang="en-US" sz="2400" dirty="0" smtClean="0"/>
              <a:t>Advantage over urine analysis (acute exposure indicator) </a:t>
            </a:r>
            <a:endParaRPr lang="el-GR" sz="2400" dirty="0"/>
          </a:p>
        </p:txBody>
      </p:sp>
    </p:spTree>
    <p:extLst>
      <p:ext uri="{BB962C8B-B14F-4D97-AF65-F5344CB8AC3E}">
        <p14:creationId xmlns:p14="http://schemas.microsoft.com/office/powerpoint/2010/main" val="623163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3906559"/>
              </p:ext>
            </p:extLst>
          </p:nvPr>
        </p:nvGraphicFramePr>
        <p:xfrm>
          <a:off x="-36000" y="3068960"/>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2493744" y="3286800"/>
            <a:ext cx="4156522" cy="584775"/>
          </a:xfrm>
          <a:prstGeom prst="rect">
            <a:avLst/>
          </a:prstGeom>
          <a:noFill/>
        </p:spPr>
        <p:txBody>
          <a:bodyPr wrap="none" rtlCol="0">
            <a:spAutoFit/>
          </a:bodyPr>
          <a:lstStyle/>
          <a:p>
            <a:pPr algn="ctr"/>
            <a:r>
              <a:rPr lang="en-US" sz="3200" b="1" dirty="0" smtClean="0">
                <a:solidFill>
                  <a:schemeClr val="bg1"/>
                </a:solidFill>
              </a:rPr>
              <a:t>Materials and Methods</a:t>
            </a:r>
            <a:endParaRPr lang="el-GR" sz="3200" b="1" dirty="0">
              <a:solidFill>
                <a:schemeClr val="bg1"/>
              </a:solidFill>
            </a:endParaRPr>
          </a:p>
        </p:txBody>
      </p:sp>
    </p:spTree>
    <p:extLst>
      <p:ext uri="{BB962C8B-B14F-4D97-AF65-F5344CB8AC3E}">
        <p14:creationId xmlns:p14="http://schemas.microsoft.com/office/powerpoint/2010/main" val="1443588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9330327"/>
              </p:ext>
            </p:extLst>
          </p:nvPr>
        </p:nvGraphicFramePr>
        <p:xfrm>
          <a:off x="-36000" y="1279069"/>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2544650" y="1484784"/>
            <a:ext cx="4071179" cy="584775"/>
          </a:xfrm>
          <a:prstGeom prst="rect">
            <a:avLst/>
          </a:prstGeom>
          <a:noFill/>
        </p:spPr>
        <p:txBody>
          <a:bodyPr wrap="none" rtlCol="0">
            <a:spAutoFit/>
          </a:bodyPr>
          <a:lstStyle/>
          <a:p>
            <a:r>
              <a:rPr lang="en-US" sz="3200" dirty="0" smtClean="0">
                <a:solidFill>
                  <a:schemeClr val="bg1"/>
                </a:solidFill>
              </a:rPr>
              <a:t>Materials and Methods</a:t>
            </a:r>
            <a:endParaRPr lang="el-GR" sz="3200" dirty="0">
              <a:solidFill>
                <a:schemeClr val="bg1"/>
              </a:solidFill>
            </a:endParaRPr>
          </a:p>
        </p:txBody>
      </p:sp>
      <p:sp>
        <p:nvSpPr>
          <p:cNvPr id="6" name="TextBox 5"/>
          <p:cNvSpPr txBox="1"/>
          <p:nvPr/>
        </p:nvSpPr>
        <p:spPr>
          <a:xfrm>
            <a:off x="2051720" y="2204864"/>
            <a:ext cx="5376985" cy="3323987"/>
          </a:xfrm>
          <a:prstGeom prst="rect">
            <a:avLst/>
          </a:prstGeom>
          <a:noFill/>
        </p:spPr>
        <p:txBody>
          <a:bodyPr wrap="none" rtlCol="0">
            <a:spAutoFit/>
          </a:bodyPr>
          <a:lstStyle/>
          <a:p>
            <a:pPr marL="514350" indent="-514350">
              <a:lnSpc>
                <a:spcPct val="150000"/>
              </a:lnSpc>
              <a:buAutoNum type="arabicPeriod"/>
            </a:pPr>
            <a:r>
              <a:rPr lang="en-US" sz="2800" dirty="0" smtClean="0"/>
              <a:t>Sample collection</a:t>
            </a:r>
          </a:p>
          <a:p>
            <a:pPr marL="514350" indent="-514350">
              <a:lnSpc>
                <a:spcPct val="150000"/>
              </a:lnSpc>
              <a:buAutoNum type="arabicPeriod"/>
            </a:pPr>
            <a:r>
              <a:rPr lang="en-US" sz="2800" dirty="0" smtClean="0"/>
              <a:t>Sample pretreatment</a:t>
            </a:r>
          </a:p>
          <a:p>
            <a:pPr marL="514350" indent="-514350">
              <a:lnSpc>
                <a:spcPct val="150000"/>
              </a:lnSpc>
              <a:buAutoNum type="arabicPeriod"/>
            </a:pPr>
            <a:r>
              <a:rPr lang="en-US" sz="2800" dirty="0" smtClean="0"/>
              <a:t>Uranium separation</a:t>
            </a:r>
          </a:p>
          <a:p>
            <a:pPr marL="514350" indent="-514350">
              <a:lnSpc>
                <a:spcPct val="150000"/>
              </a:lnSpc>
              <a:buAutoNum type="arabicPeriod"/>
            </a:pPr>
            <a:r>
              <a:rPr lang="en-US" sz="2800" dirty="0" smtClean="0"/>
              <a:t>Source preparation</a:t>
            </a:r>
          </a:p>
          <a:p>
            <a:pPr marL="514350" indent="-514350">
              <a:lnSpc>
                <a:spcPct val="150000"/>
              </a:lnSpc>
              <a:buAutoNum type="arabicPeriod"/>
            </a:pPr>
            <a:r>
              <a:rPr lang="en-US" sz="2800" dirty="0" smtClean="0"/>
              <a:t>Counting by alpha spectrometry</a:t>
            </a:r>
            <a:endParaRPr lang="el-GR" sz="2800" dirty="0"/>
          </a:p>
        </p:txBody>
      </p:sp>
    </p:spTree>
    <p:extLst>
      <p:ext uri="{BB962C8B-B14F-4D97-AF65-F5344CB8AC3E}">
        <p14:creationId xmlns:p14="http://schemas.microsoft.com/office/powerpoint/2010/main" val="191503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2536038"/>
              </p:ext>
            </p:extLst>
          </p:nvPr>
        </p:nvGraphicFramePr>
        <p:xfrm>
          <a:off x="-36000" y="1279069"/>
          <a:ext cx="9216000" cy="934649"/>
        </p:xfrm>
        <a:graphic>
          <a:graphicData uri="http://schemas.openxmlformats.org/drawingml/2006/table">
            <a:tbl>
              <a:tblPr firstRow="1" bandRow="1">
                <a:tableStyleId>{5C22544A-7EE6-4342-B048-85BDC9FD1C3A}</a:tableStyleId>
              </a:tblPr>
              <a:tblGrid>
                <a:gridCol w="9216000"/>
              </a:tblGrid>
              <a:tr h="934649">
                <a:tc>
                  <a:txBody>
                    <a:bodyPr/>
                    <a:lstStyle/>
                    <a:p>
                      <a:pPr algn="ctr"/>
                      <a:endParaRPr lang="el-GR" dirty="0"/>
                    </a:p>
                  </a:txBody>
                  <a:tcPr>
                    <a:solidFill>
                      <a:srgbClr val="640000"/>
                    </a:solidFill>
                  </a:tcPr>
                </a:tc>
              </a:tr>
            </a:tbl>
          </a:graphicData>
        </a:graphic>
      </p:graphicFrame>
      <p:sp>
        <p:nvSpPr>
          <p:cNvPr id="5" name="TextBox 4"/>
          <p:cNvSpPr txBox="1"/>
          <p:nvPr/>
        </p:nvSpPr>
        <p:spPr>
          <a:xfrm>
            <a:off x="2544650" y="1484784"/>
            <a:ext cx="4071179" cy="584775"/>
          </a:xfrm>
          <a:prstGeom prst="rect">
            <a:avLst/>
          </a:prstGeom>
          <a:noFill/>
        </p:spPr>
        <p:txBody>
          <a:bodyPr wrap="none" rtlCol="0">
            <a:spAutoFit/>
          </a:bodyPr>
          <a:lstStyle/>
          <a:p>
            <a:r>
              <a:rPr lang="en-US" sz="3200" dirty="0" smtClean="0">
                <a:solidFill>
                  <a:schemeClr val="bg1"/>
                </a:solidFill>
              </a:rPr>
              <a:t>Materials and Methods</a:t>
            </a:r>
            <a:endParaRPr lang="el-GR" sz="3200" dirty="0">
              <a:solidFill>
                <a:schemeClr val="bg1"/>
              </a:solidFill>
            </a:endParaRPr>
          </a:p>
        </p:txBody>
      </p:sp>
      <p:sp>
        <p:nvSpPr>
          <p:cNvPr id="6" name="TextBox 5"/>
          <p:cNvSpPr txBox="1"/>
          <p:nvPr/>
        </p:nvSpPr>
        <p:spPr>
          <a:xfrm>
            <a:off x="2051720" y="2204864"/>
            <a:ext cx="5376985" cy="3323987"/>
          </a:xfrm>
          <a:prstGeom prst="rect">
            <a:avLst/>
          </a:prstGeom>
          <a:noFill/>
        </p:spPr>
        <p:txBody>
          <a:bodyPr wrap="none" rtlCol="0">
            <a:spAutoFit/>
          </a:bodyPr>
          <a:lstStyle/>
          <a:p>
            <a:pPr marL="514350" indent="-514350">
              <a:lnSpc>
                <a:spcPct val="150000"/>
              </a:lnSpc>
              <a:buAutoNum type="arabicPeriod"/>
            </a:pPr>
            <a:r>
              <a:rPr lang="en-US" sz="2800" u="sng" dirty="0" smtClean="0"/>
              <a:t>Sample collection</a:t>
            </a:r>
          </a:p>
          <a:p>
            <a:pPr marL="514350" indent="-514350">
              <a:lnSpc>
                <a:spcPct val="150000"/>
              </a:lnSpc>
              <a:buFontTx/>
              <a:buAutoNum type="arabicPeriod"/>
            </a:pPr>
            <a:r>
              <a:rPr lang="en-US" sz="2800" dirty="0">
                <a:solidFill>
                  <a:schemeClr val="bg1">
                    <a:lumMod val="85000"/>
                  </a:schemeClr>
                </a:solidFill>
              </a:rPr>
              <a:t>Sample </a:t>
            </a:r>
            <a:r>
              <a:rPr lang="en-US" sz="2800" dirty="0" smtClean="0">
                <a:solidFill>
                  <a:schemeClr val="bg1">
                    <a:lumMod val="85000"/>
                  </a:schemeClr>
                </a:solidFill>
              </a:rPr>
              <a:t>pretreatment</a:t>
            </a:r>
          </a:p>
          <a:p>
            <a:pPr marL="514350" indent="-514350">
              <a:lnSpc>
                <a:spcPct val="150000"/>
              </a:lnSpc>
              <a:buAutoNum type="arabicPeriod"/>
            </a:pPr>
            <a:r>
              <a:rPr lang="en-US" sz="2800" dirty="0" smtClean="0">
                <a:solidFill>
                  <a:schemeClr val="bg1">
                    <a:lumMod val="85000"/>
                  </a:schemeClr>
                </a:solidFill>
              </a:rPr>
              <a:t>Uranium separation</a:t>
            </a:r>
          </a:p>
          <a:p>
            <a:pPr marL="514350" indent="-514350">
              <a:lnSpc>
                <a:spcPct val="150000"/>
              </a:lnSpc>
              <a:buAutoNum type="arabicPeriod"/>
            </a:pPr>
            <a:r>
              <a:rPr lang="en-US" sz="2800" dirty="0" smtClean="0">
                <a:solidFill>
                  <a:schemeClr val="bg1">
                    <a:lumMod val="85000"/>
                  </a:schemeClr>
                </a:solidFill>
              </a:rPr>
              <a:t>Source preparation</a:t>
            </a:r>
          </a:p>
          <a:p>
            <a:pPr marL="514350" indent="-514350">
              <a:lnSpc>
                <a:spcPct val="150000"/>
              </a:lnSpc>
              <a:buAutoNum type="arabicPeriod"/>
            </a:pPr>
            <a:r>
              <a:rPr lang="en-US" sz="2800" dirty="0" smtClean="0">
                <a:solidFill>
                  <a:schemeClr val="bg1">
                    <a:lumMod val="85000"/>
                  </a:schemeClr>
                </a:solidFill>
              </a:rPr>
              <a:t>Counting by alpha spectrometry</a:t>
            </a:r>
            <a:endParaRPr lang="el-GR" sz="2800" dirty="0">
              <a:solidFill>
                <a:schemeClr val="bg1">
                  <a:lumMod val="85000"/>
                </a:schemeClr>
              </a:solidFill>
            </a:endParaRPr>
          </a:p>
        </p:txBody>
      </p:sp>
    </p:spTree>
    <p:extLst>
      <p:ext uri="{BB962C8B-B14F-4D97-AF65-F5344CB8AC3E}">
        <p14:creationId xmlns:p14="http://schemas.microsoft.com/office/powerpoint/2010/main" val="295608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1096</Words>
  <Application>Microsoft Office PowerPoint</Application>
  <PresentationFormat>On-screen Show (4:3)</PresentationFormat>
  <Paragraphs>203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Determination of uranium in hair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Uranium in Hair Samples</dc:title>
  <dc:subject>The aim of this study is the determination of uranium in hair samples by alpha spectrometry. For this purpose, hair samples from 7 non-occupationally exposed individuals, residents of 5 countries, were collected and analyzed. The analysis procedure included sample pre-treatment, separation of uranium by ion exchange chromatography, source preparation by electrodeposition and counting by an alpha spectrometry system.</dc:subject>
  <dc:creator>Sofia Con. Papadopoulou</dc:creator>
  <cp:keywords>determination of uranium, in hair, by alpha spectrometry, non-occupationally exposed individuals, 5 countries, sample pre-treatment, separation of uranium, by ion exchange chromatography, source preparation, by electrodeposition, and counting, by an alpha spectrometry system, activity of 238U, mass range, activity of 234U, uranium levels, 238U/234U ratio, mBq/g, ng/g, ppb, redistribution of uranium in the environment, human intake, by ingestion of food and water, by inhalation, Uranium is considered as a nephrotoxic metal, chemical effects in the proximal tubules, radiological risks, human exposure, assessment of occupational, environmental exposure to uranium, analysis of urine, recent or chronic ongoing exposure, scalp hair analysis, bioindicator of exposure to uranium, uranium may be transferred by the bloodstream, accumulated into hair during growth, naturally occurring radioactive heavy metal, Naturally Occurring Radioactive Materials, NORM</cp:keywords>
  <dc:description>The project work was conducted in the Laboratories of Environmental Radioactivity Monitoring Department, Greek Atomic Energy Commission (GAEC), during the international intensive postgraduate course that was organized, within the framework of IAEA TC Project RER9142, by the International Atomic Energy Agency and the Greek Atomic Energy Commission in collaboration with the National Technical University of Athens, National and Kapodistrian University of Athens, University of Ioannina and National Center for Scientific Research “Demokritos”</dc:description>
  <cp:lastModifiedBy>tDAdministrator</cp:lastModifiedBy>
  <cp:revision>60</cp:revision>
  <dcterms:created xsi:type="dcterms:W3CDTF">2019-03-17T23:33:45Z</dcterms:created>
  <dcterms:modified xsi:type="dcterms:W3CDTF">2019-03-27T13:11:57Z</dcterms:modified>
  <cp:category>Radiation Protection PGEC Thesis Presentation</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www.radioanalytics.eu</vt:lpwstr>
  </property>
</Properties>
</file>